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77" r:id="rId4"/>
    <p:sldId id="278" r:id="rId5"/>
    <p:sldId id="269" r:id="rId6"/>
    <p:sldId id="279" r:id="rId7"/>
    <p:sldId id="275" r:id="rId8"/>
    <p:sldId id="270" r:id="rId9"/>
    <p:sldId id="271" r:id="rId10"/>
    <p:sldId id="274" r:id="rId11"/>
    <p:sldId id="276" r:id="rId12"/>
  </p:sldIdLst>
  <p:sldSz cx="12192000" cy="6858000"/>
  <p:notesSz cx="6858000" cy="9144000"/>
  <p:embeddedFontLst>
    <p:embeddedFont>
      <p:font typeface="나눔고딕" panose="020D0604000000000000" pitchFamily="50" charset="-127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Helvetica Neue Light" panose="020B0600000101010101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088">
          <p15:clr>
            <a:srgbClr val="A4A3A4"/>
          </p15:clr>
        </p15:guide>
        <p15:guide id="2" orient="horz" pos="822">
          <p15:clr>
            <a:srgbClr val="A4A3A4"/>
          </p15:clr>
        </p15:guide>
        <p15:guide id="3" pos="7401">
          <p15:clr>
            <a:srgbClr val="A4A3A4"/>
          </p15:clr>
        </p15:guide>
        <p15:guide id="4" pos="325">
          <p15:clr>
            <a:srgbClr val="A4A3A4"/>
          </p15:clr>
        </p15:guide>
        <p15:guide id="5" pos="3840">
          <p15:clr>
            <a:srgbClr val="A4A3A4"/>
          </p15:clr>
        </p15:guide>
        <p15:guide id="6" pos="3454">
          <p15:clr>
            <a:srgbClr val="A4A3A4"/>
          </p15:clr>
        </p15:guide>
        <p15:guide id="7" pos="37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7FF"/>
    <a:srgbClr val="DACF63"/>
    <a:srgbClr val="F4B183"/>
    <a:srgbClr val="9DC3E6"/>
    <a:srgbClr val="00B050"/>
    <a:srgbClr val="93C47D"/>
    <a:srgbClr val="3A7299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27CC61-6B1F-4BC8-B59E-63225ED1B7AD}">
  <a:tblStyle styleId="{BE27CC61-6B1F-4BC8-B59E-63225ED1B7A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7539D65-8F4B-48D0-8B4B-A69A68F1939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3858" autoAdjust="0"/>
  </p:normalViewPr>
  <p:slideViewPr>
    <p:cSldViewPr snapToGrid="0">
      <p:cViewPr varScale="1">
        <p:scale>
          <a:sx n="80" d="100"/>
          <a:sy n="80" d="100"/>
        </p:scale>
        <p:origin x="754" y="62"/>
      </p:cViewPr>
      <p:guideLst>
        <p:guide orient="horz" pos="4088"/>
        <p:guide orient="horz" pos="822"/>
        <p:guide pos="7401"/>
        <p:guide pos="325"/>
        <p:guide pos="3840"/>
        <p:guide pos="3454"/>
        <p:guide pos="37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3조 발표 시작하겠습니다.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발표를 맡은 팀원 000 입니다.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저희팀 프로젝트 주제는 강화학습 기반 stock trading agent 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즉 하고자 하는 바는 개인투자자들에게 주식정보를 제공하여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현재 이시점에서 어떠한 종목을 매수나 매도 또는 홀딩해라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라는 정보를 제공해 </a:t>
            </a:r>
            <a:r>
              <a:rPr lang="ko-KR">
                <a:solidFill>
                  <a:srgbClr val="33333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참고자료로 활용될수 있도록 구축하고자 합니다.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세부적인내용은  다른 슬라이드를 통해  좀더 자세히 설명하도록 하겠습니다. </a:t>
            </a: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9f524203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9f524203e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ppt </a:t>
            </a:r>
            <a:r>
              <a:rPr lang="ko-KR" altLang="en-US" dirty="0"/>
              <a:t>참고</a:t>
            </a:r>
            <a:endParaRPr dirty="0"/>
          </a:p>
        </p:txBody>
      </p:sp>
      <p:sp>
        <p:nvSpPr>
          <p:cNvPr id="370" name="Google Shape;370;g9f524203e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8553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마지막으로 프로젝트 일정계획입니다.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현재 5주차까지 진행한 상태입니다.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데이터 수집과 ai모델링중 주가데이터 전처리 까지 완료한 상태이고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뉴스기사 감정 분석에 남은 추가 작업할 계획중에 있으며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강화학습이 빨리 만들어지게 된다면 db스키마구성과 서비스 구축을 추가로 만들어볼 계획입니다.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6062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목차는 다음과 같습니다.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기획의도와 목표를 살펴본후 전체적인 서비스 개요와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또 어떠한 데이터를 활용하고 확보하는지를 설명한후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최종구현을 위한 분석기술을 설명하고자 합니다.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마지막으로 프로젝트 일정을 간략히 설명하는 방향으로 진행하고자 합니다.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강화학습은 보상을 기반으로 정책을 수정하며 탐험을 병행하며 최적의 방법을 찾아가는 방법론입니다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보상이 높을 수록 다음에도 비슷한 과정이 있다면 같은 행동을 하게 되는 것이죠</a:t>
            </a:r>
            <a:r>
              <a:rPr lang="en-US" altLang="ko-KR" dirty="0"/>
              <a:t>. </a:t>
            </a:r>
            <a:r>
              <a:rPr lang="ko-KR" altLang="en-US" dirty="0"/>
              <a:t>탐험은 기존의 정책 말고도 더욱더 </a:t>
            </a:r>
            <a:r>
              <a:rPr lang="ko-KR" altLang="en-US" dirty="0" err="1"/>
              <a:t>좋은게</a:t>
            </a:r>
            <a:r>
              <a:rPr lang="ko-KR" altLang="en-US" dirty="0"/>
              <a:t> 있을지도 모르니까</a:t>
            </a:r>
            <a:r>
              <a:rPr lang="en-US" altLang="ko-KR" dirty="0"/>
              <a:t>! </a:t>
            </a:r>
            <a:r>
              <a:rPr lang="ko-KR" altLang="en-US" dirty="0"/>
              <a:t>하고 무작위로 진행하는 것입니다</a:t>
            </a:r>
            <a:r>
              <a:rPr lang="en-US" altLang="ko-KR" dirty="0"/>
              <a:t>. </a:t>
            </a:r>
            <a:r>
              <a:rPr lang="ko-KR" altLang="en-US" dirty="0"/>
              <a:t>이 행위를 계속 반복해 나가면 보상이 가장 높은 정책을 찾아 적용하는 것입니다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ko-KR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219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방향성</a:t>
            </a:r>
            <a:endParaRPr lang="en-US" altLang="ko-KR" dirty="0"/>
          </a:p>
          <a:p>
            <a:r>
              <a:rPr lang="en-US" altLang="ko-KR" dirty="0"/>
              <a:t>PPT </a:t>
            </a:r>
            <a:r>
              <a:rPr lang="ko-KR" altLang="en-US" dirty="0"/>
              <a:t>확인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ko-KR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7986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9f524203e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9f524203e2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1.</a:t>
            </a:r>
            <a:r>
              <a:rPr lang="ko-KR" altLang="en-US" dirty="0"/>
              <a:t>모델 정확도</a:t>
            </a:r>
            <a:r>
              <a:rPr lang="en-US" altLang="ko-KR" dirty="0"/>
              <a:t>(</a:t>
            </a:r>
            <a:r>
              <a:rPr lang="ko-KR" altLang="en-US" dirty="0"/>
              <a:t>전체적으로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(KONLPY</a:t>
            </a:r>
            <a:r>
              <a:rPr lang="ko-KR" altLang="en-US" dirty="0"/>
              <a:t>로 한 문제점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원인</a:t>
            </a:r>
            <a:r>
              <a:rPr lang="en-US" altLang="ko-KR" dirty="0"/>
              <a:t>: </a:t>
            </a:r>
            <a:r>
              <a:rPr lang="ko-KR" altLang="en-US" dirty="0"/>
              <a:t>훈련 데이터 수 부족</a:t>
            </a:r>
            <a:r>
              <a:rPr lang="en-US" altLang="ko-KR" dirty="0"/>
              <a:t>// </a:t>
            </a:r>
            <a:r>
              <a:rPr lang="ko-KR" altLang="en-US" dirty="0"/>
              <a:t>비효율적인 수기 라벨링을 해야 하기 때문에 시간 부족</a:t>
            </a: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 err="1"/>
              <a:t>딕셔너리의</a:t>
            </a:r>
            <a:r>
              <a:rPr lang="ko-KR" altLang="en-US" dirty="0"/>
              <a:t> </a:t>
            </a:r>
            <a:r>
              <a:rPr lang="ko-KR" altLang="en-US" dirty="0" err="1"/>
              <a:t>데이터수</a:t>
            </a:r>
            <a:r>
              <a:rPr lang="ko-KR" altLang="en-US" dirty="0"/>
              <a:t> 부족 </a:t>
            </a:r>
            <a:r>
              <a:rPr lang="en-US" altLang="ko-KR" dirty="0"/>
              <a:t>(</a:t>
            </a:r>
            <a:r>
              <a:rPr lang="ko-KR" altLang="en-US" dirty="0" err="1"/>
              <a:t>참고할만한</a:t>
            </a:r>
            <a:r>
              <a:rPr lang="ko-KR" altLang="en-US" dirty="0"/>
              <a:t> </a:t>
            </a:r>
            <a:r>
              <a:rPr lang="ko-KR" altLang="en-US" dirty="0" err="1"/>
              <a:t>딕셔너리가</a:t>
            </a:r>
            <a:r>
              <a:rPr lang="ko-KR" altLang="en-US" dirty="0"/>
              <a:t> 없다</a:t>
            </a:r>
            <a:r>
              <a:rPr lang="en-US" altLang="ko-KR" dirty="0"/>
              <a:t>..)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-&gt; </a:t>
            </a:r>
            <a:r>
              <a:rPr lang="en-US" altLang="ko-KR" dirty="0" err="1"/>
              <a:t>KoNLPY</a:t>
            </a:r>
            <a:r>
              <a:rPr lang="en-US" altLang="ko-KR" dirty="0"/>
              <a:t>, KERAS </a:t>
            </a:r>
            <a:r>
              <a:rPr lang="ko-KR" altLang="en-US" dirty="0"/>
              <a:t>를 활용한 감성분석의 </a:t>
            </a:r>
            <a:r>
              <a:rPr lang="en-US" altLang="ko-KR" dirty="0"/>
              <a:t> </a:t>
            </a:r>
            <a:r>
              <a:rPr lang="ko-KR" altLang="en-US" dirty="0"/>
              <a:t>한계 발견</a:t>
            </a:r>
            <a:r>
              <a:rPr lang="en-US" altLang="ko-KR" dirty="0"/>
              <a:t> </a:t>
            </a:r>
            <a:r>
              <a:rPr lang="ko-KR" altLang="en-US" dirty="0"/>
              <a:t>트레이닝 데이터 셋을 직접 </a:t>
            </a:r>
            <a:r>
              <a:rPr lang="ko-KR" altLang="en-US" dirty="0" err="1"/>
              <a:t>수기한거임</a:t>
            </a:r>
            <a:r>
              <a:rPr lang="ko-KR" altLang="en-US" dirty="0"/>
              <a:t> </a:t>
            </a:r>
            <a:r>
              <a:rPr lang="en-US" altLang="ko-KR" dirty="0"/>
              <a:t>-&gt; LSTM/CNN </a:t>
            </a:r>
            <a:r>
              <a:rPr lang="ko-KR" altLang="en-US" dirty="0"/>
              <a:t>했다</a:t>
            </a:r>
            <a:r>
              <a:rPr lang="en-US" altLang="ko-KR" dirty="0"/>
              <a:t>.  60</a:t>
            </a:r>
            <a:r>
              <a:rPr lang="ko-KR" altLang="en-US" dirty="0"/>
              <a:t>프로 이상 나오지 않음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문제원인을 훈련 </a:t>
            </a:r>
            <a:r>
              <a:rPr lang="ko-KR" altLang="en-US" dirty="0" err="1"/>
              <a:t>데이터수</a:t>
            </a:r>
            <a:r>
              <a:rPr lang="ko-KR" altLang="en-US" dirty="0"/>
              <a:t> 부족이라 판별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2. </a:t>
            </a:r>
            <a:r>
              <a:rPr lang="ko-KR" altLang="en-US" dirty="0" err="1"/>
              <a:t>코버트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모델 자체가 네이버 영화 리뷰로 만들어진 알고리즘 이기에 뉴스 기사에 적용하기에 </a:t>
            </a:r>
            <a:r>
              <a:rPr lang="ko-KR" altLang="en-US" dirty="0" err="1"/>
              <a:t>한계가있다</a:t>
            </a:r>
            <a:r>
              <a:rPr lang="en-US" altLang="ko-KR" dirty="0"/>
              <a:t>. (</a:t>
            </a:r>
            <a:r>
              <a:rPr lang="ko-KR" altLang="en-US" dirty="0"/>
              <a:t>함축적인 내용</a:t>
            </a:r>
            <a:r>
              <a:rPr lang="en-US" altLang="ko-KR" dirty="0"/>
              <a:t>/ </a:t>
            </a:r>
            <a:r>
              <a:rPr lang="ko-KR" altLang="en-US" dirty="0"/>
              <a:t>쓰이는 단어가 다르다</a:t>
            </a:r>
            <a:r>
              <a:rPr lang="en-US" altLang="ko-KR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정확도 </a:t>
            </a:r>
            <a:r>
              <a:rPr lang="en-US" altLang="ko-KR" dirty="0"/>
              <a:t>54 </a:t>
            </a:r>
            <a:r>
              <a:rPr lang="ko-KR" altLang="en-US" dirty="0"/>
              <a:t>프로 정도 정확도 낮음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</p:txBody>
      </p:sp>
      <p:sp>
        <p:nvSpPr>
          <p:cNvPr id="351" name="Google Shape;351;g9f524203e2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방향성</a:t>
            </a:r>
            <a:endParaRPr lang="en-US" altLang="ko-KR" dirty="0"/>
          </a:p>
          <a:p>
            <a:r>
              <a:rPr lang="en-US" altLang="ko-KR" dirty="0"/>
              <a:t>PPT </a:t>
            </a:r>
            <a:r>
              <a:rPr lang="ko-KR" altLang="en-US" dirty="0"/>
              <a:t>확인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ko-KR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8477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주가 변동에 따른 감정분석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ko-KR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1430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9f524203e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9f524203e2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이러한 대안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이러한 방법론을 적용하기 전에 감성분석이 정말로 의미가 있는지를 확인해야할 것이라고 생각합니다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59" name="Google Shape;359;g9f524203e2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9f524203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9f524203e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9f524203e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image" Target="../media/image21.svg"/><Relationship Id="rId19" Type="http://schemas.openxmlformats.org/officeDocument/2006/relationships/image" Target="../media/image30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/>
          <p:cNvPicPr preferRelativeResize="0"/>
          <p:nvPr/>
        </p:nvPicPr>
        <p:blipFill rotWithShape="1">
          <a:blip r:embed="rId3">
            <a:alphaModFix/>
          </a:blip>
          <a:srcRect b="20493"/>
          <a:stretch/>
        </p:blipFill>
        <p:spPr>
          <a:xfrm>
            <a:off x="3" y="-22"/>
            <a:ext cx="12191997" cy="685802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/>
          <p:nvPr/>
        </p:nvSpPr>
        <p:spPr>
          <a:xfrm>
            <a:off x="0" y="3578773"/>
            <a:ext cx="12191999" cy="2243068"/>
          </a:xfrm>
          <a:prstGeom prst="rect">
            <a:avLst/>
          </a:prstGeom>
          <a:solidFill>
            <a:srgbClr val="262626">
              <a:alpha val="819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4851133" y="4900163"/>
            <a:ext cx="4699788" cy="731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ko-KR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팀장 : </a:t>
            </a:r>
            <a:r>
              <a:rPr lang="ko-KR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이유희</a:t>
            </a:r>
            <a:endParaRPr sz="1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ko-KR" sz="1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팀원 : </a:t>
            </a:r>
            <a:r>
              <a:rPr lang="ko-KR" sz="1400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이희재</a:t>
            </a:r>
            <a:r>
              <a:rPr lang="ko-KR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전소라, </a:t>
            </a:r>
            <a:r>
              <a:rPr lang="ko-KR" sz="1400" b="1" strike="sngStrik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김민수</a:t>
            </a:r>
            <a:r>
              <a:rPr lang="en-US" altLang="ko-KR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곧 갈 사람</a:t>
            </a:r>
            <a:r>
              <a:rPr lang="en-US" altLang="ko-KR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sz="1400" b="1" strike="sngStrik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이혜지</a:t>
            </a:r>
            <a:r>
              <a:rPr lang="en-US" altLang="ko-KR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간 사람</a:t>
            </a:r>
            <a:r>
              <a:rPr lang="en-US" altLang="ko-KR" sz="1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2111782" y="3774698"/>
            <a:ext cx="2726918" cy="407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ko-KR" sz="24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Hind"/>
                <a:sym typeface="Hind"/>
              </a:rPr>
              <a:t>강화학습 기반</a:t>
            </a:r>
            <a:endParaRPr sz="2400" b="1" i="0" u="none" strike="noStrike" cap="none" dirty="0">
              <a:solidFill>
                <a:schemeClr val="l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Hind"/>
              <a:sym typeface="Hind"/>
            </a:endParaRPr>
          </a:p>
        </p:txBody>
      </p:sp>
      <p:cxnSp>
        <p:nvCxnSpPr>
          <p:cNvPr id="95" name="Google Shape;95;p14"/>
          <p:cNvCxnSpPr/>
          <p:nvPr/>
        </p:nvCxnSpPr>
        <p:spPr>
          <a:xfrm>
            <a:off x="2214214" y="4882239"/>
            <a:ext cx="7301133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/>
          <p:nvPr/>
        </p:nvSpPr>
        <p:spPr>
          <a:xfrm>
            <a:off x="126609" y="154745"/>
            <a:ext cx="11873133" cy="6569612"/>
          </a:xfrm>
          <a:prstGeom prst="rect">
            <a:avLst/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2019610" y="4101822"/>
            <a:ext cx="7636425" cy="1026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Arial"/>
              <a:buNone/>
            </a:pPr>
            <a:r>
              <a:rPr lang="ko-KR" b="1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Stock</a:t>
            </a:r>
            <a:r>
              <a:rPr lang="ko-KR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b="1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Trading</a:t>
            </a:r>
            <a:r>
              <a:rPr lang="ko-KR" b="1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b="1" dirty="0" err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Agent</a:t>
            </a:r>
            <a:endParaRPr sz="4800" b="1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bg1"/>
                </a:solidFill>
              </a:rPr>
              <a:t>Backend </a:t>
            </a:r>
            <a:r>
              <a:rPr lang="ko-KR" altLang="en-US" dirty="0">
                <a:solidFill>
                  <a:schemeClr val="bg1"/>
                </a:solidFill>
              </a:rPr>
              <a:t>구현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73" name="Google Shape;373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01;p23">
            <a:extLst>
              <a:ext uri="{FF2B5EF4-FFF2-40B4-BE49-F238E27FC236}">
                <a16:creationId xmlns:a16="http://schemas.microsoft.com/office/drawing/2014/main" id="{6966BC8F-C4C3-4A72-8544-3A35AA8DCE48}"/>
              </a:ext>
            </a:extLst>
          </p:cNvPr>
          <p:cNvSpPr/>
          <p:nvPr/>
        </p:nvSpPr>
        <p:spPr>
          <a:xfrm>
            <a:off x="838200" y="1434225"/>
            <a:ext cx="1238261" cy="324000"/>
          </a:xfrm>
          <a:prstGeom prst="snip1Rect">
            <a:avLst>
              <a:gd name="adj" fmla="val 41181"/>
            </a:avLst>
          </a:prstGeom>
          <a:solidFill>
            <a:srgbClr val="C55A1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42025" anchor="ctr" anchorCtr="0">
            <a:noAutofit/>
          </a:bodyPr>
          <a:lstStyle/>
          <a:p>
            <a:pPr marL="144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bg1"/>
                </a:solidFill>
              </a:rPr>
              <a:t>개발 환경</a:t>
            </a:r>
            <a:endParaRPr b="1" dirty="0">
              <a:solidFill>
                <a:schemeClr val="bg1"/>
              </a:solidFill>
            </a:endParaRPr>
          </a:p>
        </p:txBody>
      </p:sp>
      <p:cxnSp>
        <p:nvCxnSpPr>
          <p:cNvPr id="5" name="Google Shape;302;p23">
            <a:extLst>
              <a:ext uri="{FF2B5EF4-FFF2-40B4-BE49-F238E27FC236}">
                <a16:creationId xmlns:a16="http://schemas.microsoft.com/office/drawing/2014/main" id="{26421AFD-59EF-424F-AA8E-36EBDBCC4242}"/>
              </a:ext>
            </a:extLst>
          </p:cNvPr>
          <p:cNvCxnSpPr>
            <a:cxnSpLocks/>
          </p:cNvCxnSpPr>
          <p:nvPr/>
        </p:nvCxnSpPr>
        <p:spPr>
          <a:xfrm flipV="1">
            <a:off x="838200" y="1758225"/>
            <a:ext cx="10515600" cy="2455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938F90-C8C3-4E15-8269-96DABA19B0C7}"/>
              </a:ext>
            </a:extLst>
          </p:cNvPr>
          <p:cNvGrpSpPr/>
          <p:nvPr/>
        </p:nvGrpSpPr>
        <p:grpSpPr>
          <a:xfrm>
            <a:off x="938516" y="1850177"/>
            <a:ext cx="3389644" cy="3586416"/>
            <a:chOff x="7659413" y="1670047"/>
            <a:chExt cx="4256486" cy="3559930"/>
          </a:xfrm>
        </p:grpSpPr>
        <p:sp>
          <p:nvSpPr>
            <p:cNvPr id="14" name="Google Shape;293;p23">
              <a:extLst>
                <a:ext uri="{FF2B5EF4-FFF2-40B4-BE49-F238E27FC236}">
                  <a16:creationId xmlns:a16="http://schemas.microsoft.com/office/drawing/2014/main" id="{C43B12D1-FF8A-427F-AEB0-E04F63B1701E}"/>
                </a:ext>
              </a:extLst>
            </p:cNvPr>
            <p:cNvSpPr/>
            <p:nvPr/>
          </p:nvSpPr>
          <p:spPr>
            <a:xfrm>
              <a:off x="7659413" y="2128401"/>
              <a:ext cx="4248000" cy="3101576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5;p23">
              <a:extLst>
                <a:ext uri="{FF2B5EF4-FFF2-40B4-BE49-F238E27FC236}">
                  <a16:creationId xmlns:a16="http://schemas.microsoft.com/office/drawing/2014/main" id="{4C2004D3-7647-424A-A376-E1EEE46B1F65}"/>
                </a:ext>
              </a:extLst>
            </p:cNvPr>
            <p:cNvSpPr/>
            <p:nvPr/>
          </p:nvSpPr>
          <p:spPr>
            <a:xfrm>
              <a:off x="7667899" y="1670047"/>
              <a:ext cx="4248000" cy="346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DB</a:t>
              </a:r>
              <a:r>
                <a:rPr lang="ko-KR" altLang="en-US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altLang="ko-KR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management system</a:t>
              </a: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B8199E-E2D2-467A-899D-03EF69B1CEB1}"/>
              </a:ext>
            </a:extLst>
          </p:cNvPr>
          <p:cNvGrpSpPr/>
          <p:nvPr/>
        </p:nvGrpSpPr>
        <p:grpSpPr>
          <a:xfrm>
            <a:off x="4389946" y="1870497"/>
            <a:ext cx="3389644" cy="3586416"/>
            <a:chOff x="7659413" y="1670047"/>
            <a:chExt cx="4256486" cy="3559930"/>
          </a:xfrm>
        </p:grpSpPr>
        <p:sp>
          <p:nvSpPr>
            <p:cNvPr id="25" name="Google Shape;293;p23">
              <a:extLst>
                <a:ext uri="{FF2B5EF4-FFF2-40B4-BE49-F238E27FC236}">
                  <a16:creationId xmlns:a16="http://schemas.microsoft.com/office/drawing/2014/main" id="{A7DC6C27-EF55-425A-A697-B94AFA9D7EED}"/>
                </a:ext>
              </a:extLst>
            </p:cNvPr>
            <p:cNvSpPr/>
            <p:nvPr/>
          </p:nvSpPr>
          <p:spPr>
            <a:xfrm>
              <a:off x="7659413" y="2128401"/>
              <a:ext cx="4248000" cy="3101576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5;p23">
              <a:extLst>
                <a:ext uri="{FF2B5EF4-FFF2-40B4-BE49-F238E27FC236}">
                  <a16:creationId xmlns:a16="http://schemas.microsoft.com/office/drawing/2014/main" id="{DD51E4F3-7095-4F6B-B975-A0B038AF40B0}"/>
                </a:ext>
              </a:extLst>
            </p:cNvPr>
            <p:cNvSpPr/>
            <p:nvPr/>
          </p:nvSpPr>
          <p:spPr>
            <a:xfrm>
              <a:off x="7667899" y="1670047"/>
              <a:ext cx="4248000" cy="346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SQL client application</a:t>
              </a: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1761790-E473-4CED-9531-1F443FE7D3D7}"/>
              </a:ext>
            </a:extLst>
          </p:cNvPr>
          <p:cNvGrpSpPr/>
          <p:nvPr/>
        </p:nvGrpSpPr>
        <p:grpSpPr>
          <a:xfrm>
            <a:off x="7863840" y="1870497"/>
            <a:ext cx="3389644" cy="3586416"/>
            <a:chOff x="7659413" y="1670047"/>
            <a:chExt cx="4256486" cy="3559930"/>
          </a:xfrm>
        </p:grpSpPr>
        <p:sp>
          <p:nvSpPr>
            <p:cNvPr id="28" name="Google Shape;293;p23">
              <a:extLst>
                <a:ext uri="{FF2B5EF4-FFF2-40B4-BE49-F238E27FC236}">
                  <a16:creationId xmlns:a16="http://schemas.microsoft.com/office/drawing/2014/main" id="{7510D78C-8E9B-4F99-8E21-B3EF09F25F76}"/>
                </a:ext>
              </a:extLst>
            </p:cNvPr>
            <p:cNvSpPr/>
            <p:nvPr/>
          </p:nvSpPr>
          <p:spPr>
            <a:xfrm>
              <a:off x="7659413" y="2128401"/>
              <a:ext cx="4248000" cy="3101576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5;p23">
              <a:extLst>
                <a:ext uri="{FF2B5EF4-FFF2-40B4-BE49-F238E27FC236}">
                  <a16:creationId xmlns:a16="http://schemas.microsoft.com/office/drawing/2014/main" id="{84F9B592-0813-4919-BCA2-A94CD049C3DD}"/>
                </a:ext>
              </a:extLst>
            </p:cNvPr>
            <p:cNvSpPr/>
            <p:nvPr/>
          </p:nvSpPr>
          <p:spPr>
            <a:xfrm>
              <a:off x="7667899" y="1670047"/>
              <a:ext cx="4248000" cy="346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table</a:t>
              </a: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C2C3FB7-6885-4AD3-8819-6B8B006ED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560" y="3007500"/>
            <a:ext cx="3081836" cy="17335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E41DDD1-70C0-4773-88B2-5E7928708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330" y="2720111"/>
            <a:ext cx="2143125" cy="2143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42F657-AF91-42FE-8F25-A35C6A774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9674" y="3337560"/>
            <a:ext cx="2872651" cy="1118049"/>
          </a:xfrm>
          <a:prstGeom prst="rect">
            <a:avLst/>
          </a:prstGeom>
        </p:spPr>
      </p:pic>
      <p:sp>
        <p:nvSpPr>
          <p:cNvPr id="19" name="Google Shape;118;p15">
            <a:extLst>
              <a:ext uri="{FF2B5EF4-FFF2-40B4-BE49-F238E27FC236}">
                <a16:creationId xmlns:a16="http://schemas.microsoft.com/office/drawing/2014/main" id="{32EA018F-0406-4512-BA41-DD0B4B60D455}"/>
              </a:ext>
            </a:extLst>
          </p:cNvPr>
          <p:cNvSpPr/>
          <p:nvPr/>
        </p:nvSpPr>
        <p:spPr>
          <a:xfrm flipH="1">
            <a:off x="0" y="417443"/>
            <a:ext cx="159026" cy="675861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D7FF50-B026-4B3F-8F82-F51D6BADFF82}"/>
              </a:ext>
            </a:extLst>
          </p:cNvPr>
          <p:cNvSpPr txBox="1"/>
          <p:nvPr/>
        </p:nvSpPr>
        <p:spPr>
          <a:xfrm>
            <a:off x="2758497" y="5545099"/>
            <a:ext cx="667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ko-KR" altLang="en-US" sz="1800" dirty="0">
                <a:solidFill>
                  <a:schemeClr val="bg1"/>
                </a:solidFill>
              </a:rPr>
              <a:t>각 종목 주가 데이터 </a:t>
            </a:r>
            <a:r>
              <a:rPr lang="en-US" altLang="ko-KR" sz="1800" dirty="0">
                <a:solidFill>
                  <a:schemeClr val="bg1"/>
                </a:solidFill>
              </a:rPr>
              <a:t>: </a:t>
            </a:r>
            <a:r>
              <a:rPr lang="ko-KR" altLang="en-US" sz="1800" dirty="0">
                <a:solidFill>
                  <a:schemeClr val="bg1"/>
                </a:solidFill>
              </a:rPr>
              <a:t>시가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종가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거래량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주가 수익비율 등  </a:t>
            </a:r>
            <a:endParaRPr lang="en-US" altLang="ko-KR" sz="1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ko-KR" altLang="en-US" sz="1800" dirty="0">
                <a:solidFill>
                  <a:schemeClr val="bg1"/>
                </a:solidFill>
              </a:rPr>
              <a:t>뉴스 데이터 </a:t>
            </a:r>
            <a:r>
              <a:rPr lang="en-US" altLang="ko-KR" sz="1800" dirty="0">
                <a:solidFill>
                  <a:schemeClr val="bg1"/>
                </a:solidFill>
              </a:rPr>
              <a:t>: </a:t>
            </a:r>
            <a:r>
              <a:rPr lang="ko-KR" altLang="en-US" sz="1800" dirty="0">
                <a:solidFill>
                  <a:schemeClr val="bg1"/>
                </a:solidFill>
              </a:rPr>
              <a:t>날짜</a:t>
            </a:r>
            <a:r>
              <a:rPr lang="en-US" altLang="ko-KR" sz="1800" dirty="0">
                <a:solidFill>
                  <a:schemeClr val="bg1"/>
                </a:solidFill>
              </a:rPr>
              <a:t>, </a:t>
            </a:r>
            <a:r>
              <a:rPr lang="ko-KR" altLang="en-US" sz="1800" dirty="0">
                <a:solidFill>
                  <a:schemeClr val="bg1"/>
                </a:solidFill>
              </a:rPr>
              <a:t>감정분석 </a:t>
            </a:r>
            <a:r>
              <a:rPr lang="en-US" altLang="ko-KR" sz="1800" dirty="0">
                <a:solidFill>
                  <a:schemeClr val="bg1"/>
                </a:solidFill>
              </a:rPr>
              <a:t>labeling,</a:t>
            </a:r>
            <a:r>
              <a:rPr lang="ko-KR" altLang="en-US" sz="1800" dirty="0">
                <a:solidFill>
                  <a:schemeClr val="bg1"/>
                </a:solidFill>
              </a:rPr>
              <a:t> </a:t>
            </a:r>
            <a:r>
              <a:rPr lang="en-US" altLang="ko-KR" sz="1800" dirty="0">
                <a:solidFill>
                  <a:schemeClr val="bg1"/>
                </a:solidFill>
              </a:rPr>
              <a:t>title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30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5"/>
          <p:cNvSpPr txBox="1"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</a:pPr>
            <a:r>
              <a:rPr lang="ko-KR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프로젝트 스케쥴(Time line, 일정 계획)</a:t>
            </a:r>
            <a:endParaRPr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18;p15">
            <a:extLst>
              <a:ext uri="{FF2B5EF4-FFF2-40B4-BE49-F238E27FC236}">
                <a16:creationId xmlns:a16="http://schemas.microsoft.com/office/drawing/2014/main" id="{F9196286-4CFA-4E80-AEDD-AB721D5A9350}"/>
              </a:ext>
            </a:extLst>
          </p:cNvPr>
          <p:cNvSpPr/>
          <p:nvPr/>
        </p:nvSpPr>
        <p:spPr>
          <a:xfrm flipH="1">
            <a:off x="0" y="417443"/>
            <a:ext cx="159026" cy="675861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3" name="Google Shape;341;p25">
            <a:extLst>
              <a:ext uri="{FF2B5EF4-FFF2-40B4-BE49-F238E27FC236}">
                <a16:creationId xmlns:a16="http://schemas.microsoft.com/office/drawing/2014/main" id="{151C4192-1696-4143-87A4-FC8AE39C53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3986285"/>
              </p:ext>
            </p:extLst>
          </p:nvPr>
        </p:nvGraphicFramePr>
        <p:xfrm>
          <a:off x="722340" y="1273112"/>
          <a:ext cx="10725965" cy="43891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71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0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5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470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470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470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470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4706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470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7736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i="0" u="none" strike="noStrike" cap="none" dirty="0">
                          <a:solidFill>
                            <a:srgbClr val="26262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기능분류</a:t>
                      </a:r>
                      <a:endParaRPr sz="3600" b="0" u="none" strike="noStrike" cap="none" dirty="0">
                        <a:solidFill>
                          <a:srgbClr val="26262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i="0" u="none" strike="noStrike" cap="none">
                          <a:solidFill>
                            <a:srgbClr val="26262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기능</a:t>
                      </a:r>
                      <a:endParaRPr sz="3600" b="0" u="none" strike="noStrike" cap="none">
                        <a:solidFill>
                          <a:srgbClr val="26262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i="0" u="none" strike="noStrike" cap="none" dirty="0">
                          <a:solidFill>
                            <a:srgbClr val="26262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담당</a:t>
                      </a:r>
                      <a:endParaRPr sz="3600" b="0" u="none" strike="noStrike" cap="none" dirty="0">
                        <a:solidFill>
                          <a:srgbClr val="26262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i="0" u="none" strike="noStrike" cap="none" dirty="0">
                          <a:solidFill>
                            <a:srgbClr val="26262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6w</a:t>
                      </a:r>
                      <a:endParaRPr sz="3600" b="0" u="none" strike="noStrike" cap="none" dirty="0">
                        <a:solidFill>
                          <a:srgbClr val="26262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i="0" u="none" strike="noStrike" cap="none">
                          <a:solidFill>
                            <a:srgbClr val="26262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7w</a:t>
                      </a:r>
                      <a:endParaRPr sz="3600" b="0" u="none" strike="noStrike" cap="none">
                        <a:solidFill>
                          <a:srgbClr val="26262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i="0" u="none" strike="noStrike" cap="none">
                          <a:solidFill>
                            <a:srgbClr val="26262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8w</a:t>
                      </a:r>
                      <a:endParaRPr sz="3600" b="0" u="none" strike="noStrike" cap="none">
                        <a:solidFill>
                          <a:srgbClr val="26262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i="0" u="none" strike="noStrike" cap="none">
                          <a:solidFill>
                            <a:srgbClr val="26262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9w</a:t>
                      </a:r>
                      <a:endParaRPr sz="3600" b="0" u="none" strike="noStrike" cap="none">
                        <a:solidFill>
                          <a:srgbClr val="26262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i="0" u="none" strike="noStrike" cap="none">
                          <a:solidFill>
                            <a:srgbClr val="26262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10w</a:t>
                      </a:r>
                      <a:endParaRPr sz="3600" b="0" u="none" strike="noStrike" cap="none">
                        <a:solidFill>
                          <a:srgbClr val="26262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i="0" u="none" strike="noStrike" cap="none">
                          <a:solidFill>
                            <a:srgbClr val="26262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11w</a:t>
                      </a:r>
                      <a:endParaRPr sz="3600" b="0" u="none" strike="noStrike" cap="none">
                        <a:solidFill>
                          <a:srgbClr val="262626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i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수집</a:t>
                      </a:r>
                      <a:endParaRPr sz="3600" b="0" u="none" strike="noStrike" cap="none" dirty="0">
                        <a:solidFill>
                          <a:srgbClr val="D8D8D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i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(데이터 </a:t>
                      </a:r>
                      <a:r>
                        <a:rPr lang="ko-KR" sz="1600" b="0" i="0" u="none" strike="noStrike" cap="none" dirty="0" err="1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크롤링</a:t>
                      </a:r>
                      <a:r>
                        <a:rPr lang="ko-KR" sz="1600" b="0" i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3600" b="0" u="none" strike="noStrike" cap="none" dirty="0">
                        <a:solidFill>
                          <a:srgbClr val="D8D8D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i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학습 데이터</a:t>
                      </a:r>
                      <a:r>
                        <a:rPr lang="en-US" altLang="ko-KR" sz="1600" b="0" i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(version</a:t>
                      </a:r>
                      <a:r>
                        <a:rPr lang="ko-KR" altLang="en-US" sz="1600" b="0" i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600" b="0" i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2)</a:t>
                      </a:r>
                      <a:r>
                        <a:rPr lang="ko-KR" altLang="en-US" sz="1600" b="0" i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구성</a:t>
                      </a:r>
                      <a:endParaRPr sz="3600" b="0" u="none" strike="noStrike" cap="none" dirty="0">
                        <a:solidFill>
                          <a:srgbClr val="D8D8D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i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혜지</a:t>
                      </a:r>
                      <a:r>
                        <a:rPr lang="en-US" altLang="ko-KR" sz="1600" b="0" i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600" b="0" i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소라</a:t>
                      </a:r>
                      <a:endParaRPr sz="3600" b="0" u="none" strike="noStrike" cap="none" dirty="0">
                        <a:solidFill>
                          <a:srgbClr val="D8D8D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ko-KR" altLang="en-US"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6740">
                <a:tc row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i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AI 모델링</a:t>
                      </a:r>
                      <a:endParaRPr sz="3600" b="0" u="none" strike="noStrike" cap="none" dirty="0">
                        <a:solidFill>
                          <a:srgbClr val="D8D8D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i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학습 모델 구현 및 테스트</a:t>
                      </a:r>
                      <a:endParaRPr sz="3600" b="0" u="none" strike="noStrike" cap="none" dirty="0">
                        <a:solidFill>
                          <a:srgbClr val="D8D8D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i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혜지</a:t>
                      </a:r>
                      <a:r>
                        <a:rPr lang="en-US" altLang="ko-KR" sz="1600" b="0" i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</a:t>
                      </a:r>
                      <a:r>
                        <a:rPr lang="ko-KR" altLang="en-US" sz="1600" b="0" i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소라</a:t>
                      </a:r>
                      <a:endParaRPr sz="3600" b="0" u="none" strike="noStrike" cap="none" dirty="0">
                        <a:solidFill>
                          <a:srgbClr val="D8D8D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674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최신추가 데이터 수집</a:t>
                      </a:r>
                      <a:endParaRPr sz="1600" b="0" u="none" strike="noStrike" cap="none" dirty="0">
                        <a:solidFill>
                          <a:srgbClr val="D8D8D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혜지</a:t>
                      </a:r>
                      <a:r>
                        <a:rPr lang="en-US" altLang="ko-KR" sz="16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6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소라</a:t>
                      </a:r>
                      <a:endParaRPr sz="3600" b="0" u="none" strike="noStrike" cap="none" dirty="0">
                        <a:solidFill>
                          <a:srgbClr val="D8D8D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6740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i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모델 개선</a:t>
                      </a:r>
                      <a:endParaRPr sz="3600" b="0" u="none" strike="noStrike" cap="none" dirty="0">
                        <a:solidFill>
                          <a:srgbClr val="D8D8D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i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혜지</a:t>
                      </a:r>
                      <a:r>
                        <a:rPr lang="en-US" altLang="ko-KR" sz="1600" b="0" i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</a:t>
                      </a:r>
                      <a:r>
                        <a:rPr lang="ko-KR" altLang="en-US" sz="1600" b="0" i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소라</a:t>
                      </a:r>
                      <a:endParaRPr sz="3600" b="0" u="none" strike="noStrike" cap="none" dirty="0">
                        <a:solidFill>
                          <a:srgbClr val="D8D8D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i="0" u="none" strike="noStrike" cap="none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DB 스키마 구성</a:t>
                      </a:r>
                      <a:endParaRPr sz="3600" b="0" u="none" strike="noStrike" cap="none">
                        <a:solidFill>
                          <a:srgbClr val="D8D8D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i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종목 정보 테이블 및 데이터 구성</a:t>
                      </a:r>
                      <a:endParaRPr sz="3600" b="0" u="none" strike="noStrike" cap="none" dirty="0">
                        <a:solidFill>
                          <a:srgbClr val="D8D8D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i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유희</a:t>
                      </a:r>
                      <a:r>
                        <a:rPr lang="ko-KR" sz="1600" b="0" i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600" b="0" i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희재</a:t>
                      </a:r>
                      <a:endParaRPr sz="3600" b="0" u="none" strike="noStrike" cap="none" dirty="0">
                        <a:solidFill>
                          <a:srgbClr val="D8D8D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i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구축</a:t>
                      </a:r>
                      <a:endParaRPr sz="3600" b="0" u="none" strike="noStrike" cap="none" dirty="0">
                        <a:solidFill>
                          <a:srgbClr val="D8D8D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Frontend </a:t>
                      </a:r>
                      <a:r>
                        <a:rPr lang="ko-KR" altLang="en-US" sz="16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개발 </a:t>
                      </a:r>
                      <a:endParaRPr sz="1600" b="0" u="none" strike="noStrike" cap="none" dirty="0">
                        <a:solidFill>
                          <a:srgbClr val="D8D8D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민수</a:t>
                      </a:r>
                      <a:endParaRPr sz="1600" b="0" u="none" strike="noStrike" cap="none" dirty="0">
                        <a:solidFill>
                          <a:srgbClr val="D8D8D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674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b="0" i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최종 연동 및 점검</a:t>
                      </a:r>
                      <a:endParaRPr sz="3600" b="0" u="none" strike="noStrike" cap="none" dirty="0">
                        <a:solidFill>
                          <a:srgbClr val="D8D8D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6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600" b="0" i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전체</a:t>
                      </a:r>
                      <a:endParaRPr sz="3600" b="0" u="none" strike="noStrike" cap="none" dirty="0">
                        <a:solidFill>
                          <a:srgbClr val="D8D8D8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b="0" u="none" strike="noStrike" cap="none" dirty="0">
                          <a:solidFill>
                            <a:srgbClr val="D8D8D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2F2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BBCBAE4A-AF05-4309-BC4E-0F7AA3BF77B7}"/>
              </a:ext>
            </a:extLst>
          </p:cNvPr>
          <p:cNvSpPr/>
          <p:nvPr/>
        </p:nvSpPr>
        <p:spPr>
          <a:xfrm>
            <a:off x="9182501" y="1273112"/>
            <a:ext cx="567892" cy="43891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035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841248" y="251312"/>
            <a:ext cx="10506456" cy="1010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ko-K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0" y="417618"/>
            <a:ext cx="128016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841248" y="1380864"/>
            <a:ext cx="10506456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5"/>
          <p:cNvSpPr/>
          <p:nvPr/>
        </p:nvSpPr>
        <p:spPr>
          <a:xfrm flipH="1">
            <a:off x="0" y="417443"/>
            <a:ext cx="159026" cy="675861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876C584-2BEB-4236-9075-4E962CFF802E}"/>
              </a:ext>
            </a:extLst>
          </p:cNvPr>
          <p:cNvGrpSpPr/>
          <p:nvPr/>
        </p:nvGrpSpPr>
        <p:grpSpPr>
          <a:xfrm>
            <a:off x="8095927" y="2862694"/>
            <a:ext cx="1800000" cy="2089662"/>
            <a:chOff x="6353530" y="2862694"/>
            <a:chExt cx="1800000" cy="2089662"/>
          </a:xfrm>
        </p:grpSpPr>
        <p:sp>
          <p:nvSpPr>
            <p:cNvPr id="113" name="Google Shape;113;p15"/>
            <p:cNvSpPr/>
            <p:nvPr/>
          </p:nvSpPr>
          <p:spPr>
            <a:xfrm>
              <a:off x="6704530" y="2862694"/>
              <a:ext cx="1098000" cy="109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6353530" y="4232356"/>
              <a:ext cx="1800000" cy="720000"/>
            </a:xfrm>
            <a:custGeom>
              <a:avLst/>
              <a:gdLst/>
              <a:ahLst/>
              <a:cxnLst/>
              <a:rect l="l" t="t" r="r" b="b"/>
              <a:pathLst>
                <a:path w="1800000" h="720000" extrusionOk="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D8D8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Backend </a:t>
              </a:r>
              <a:r>
                <a:rPr lang="ko-KR" altLang="en-US" sz="1400" b="0" i="0" u="none" strike="noStrike" cap="none" dirty="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구현</a:t>
              </a:r>
              <a:endParaRPr sz="1400" b="0" i="0" u="none" strike="noStrike" cap="none" dirty="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" name="그래픽 4" descr="서버">
              <a:extLst>
                <a:ext uri="{FF2B5EF4-FFF2-40B4-BE49-F238E27FC236}">
                  <a16:creationId xmlns:a16="http://schemas.microsoft.com/office/drawing/2014/main" id="{B1A3403C-9F21-4E1D-8585-3B377D629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96330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1B45C40-2DD8-4F70-9AEE-7BEE18658ED7}"/>
              </a:ext>
            </a:extLst>
          </p:cNvPr>
          <p:cNvGrpSpPr/>
          <p:nvPr/>
        </p:nvGrpSpPr>
        <p:grpSpPr>
          <a:xfrm>
            <a:off x="6265323" y="2862694"/>
            <a:ext cx="1800000" cy="2089662"/>
            <a:chOff x="4498410" y="2862694"/>
            <a:chExt cx="1800000" cy="2089662"/>
          </a:xfrm>
        </p:grpSpPr>
        <p:sp>
          <p:nvSpPr>
            <p:cNvPr id="110" name="Google Shape;110;p15"/>
            <p:cNvSpPr/>
            <p:nvPr/>
          </p:nvSpPr>
          <p:spPr>
            <a:xfrm>
              <a:off x="4849410" y="2862694"/>
              <a:ext cx="1098000" cy="109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4498410" y="4232356"/>
              <a:ext cx="1800000" cy="720000"/>
            </a:xfrm>
            <a:custGeom>
              <a:avLst/>
              <a:gdLst/>
              <a:ahLst/>
              <a:cxnLst/>
              <a:rect l="l" t="t" r="r" b="b"/>
              <a:pathLst>
                <a:path w="1800000" h="720000" extrusionOk="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D8D8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F</a:t>
              </a:r>
              <a:r>
                <a:rPr lang="en-US" dirty="0">
                  <a:solidFill>
                    <a:srgbClr val="D8D8D8"/>
                  </a:solidFill>
                </a:rPr>
                <a:t>rontend </a:t>
              </a:r>
              <a:r>
                <a:rPr lang="ko-KR" altLang="en-US" dirty="0">
                  <a:solidFill>
                    <a:srgbClr val="D8D8D8"/>
                  </a:solidFill>
                </a:rPr>
                <a:t>구현</a:t>
              </a:r>
              <a:endParaRPr sz="1400" b="0" i="0" u="none" strike="noStrike" cap="none" dirty="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" name="그래픽 6" descr="인터넷">
              <a:extLst>
                <a:ext uri="{FF2B5EF4-FFF2-40B4-BE49-F238E27FC236}">
                  <a16:creationId xmlns:a16="http://schemas.microsoft.com/office/drawing/2014/main" id="{E4D4F0B2-8230-4423-A076-FFEC94936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45782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E9E90C4-4E92-46B8-A57F-51271D8BC246}"/>
              </a:ext>
            </a:extLst>
          </p:cNvPr>
          <p:cNvGrpSpPr/>
          <p:nvPr/>
        </p:nvGrpSpPr>
        <p:grpSpPr>
          <a:xfrm>
            <a:off x="4434719" y="2862694"/>
            <a:ext cx="1800000" cy="2089662"/>
            <a:chOff x="2383410" y="2862694"/>
            <a:chExt cx="1800000" cy="2089662"/>
          </a:xfrm>
        </p:grpSpPr>
        <p:sp>
          <p:nvSpPr>
            <p:cNvPr id="108" name="Google Shape;108;p15"/>
            <p:cNvSpPr/>
            <p:nvPr/>
          </p:nvSpPr>
          <p:spPr>
            <a:xfrm>
              <a:off x="2734410" y="2862694"/>
              <a:ext cx="1098000" cy="109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2383410" y="4232356"/>
              <a:ext cx="1800000" cy="720000"/>
            </a:xfrm>
            <a:custGeom>
              <a:avLst/>
              <a:gdLst/>
              <a:ahLst/>
              <a:cxnLst/>
              <a:rect l="l" t="t" r="r" b="b"/>
              <a:pathLst>
                <a:path w="1800000" h="720000" extrusionOk="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b="0" i="0" u="none" strike="noStrike" cap="none" dirty="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해결방안 </a:t>
              </a:r>
              <a:endParaRPr sz="1400" b="0" i="0" u="none" strike="noStrike" cap="none" dirty="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" name="그래픽 8" descr="고객 검토 RTL">
              <a:extLst>
                <a:ext uri="{FF2B5EF4-FFF2-40B4-BE49-F238E27FC236}">
                  <a16:creationId xmlns:a16="http://schemas.microsoft.com/office/drawing/2014/main" id="{0AFEC1CC-EC92-4CDB-960C-B435DEA62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26210" y="2964019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A2885D8-6E4B-4E88-8E49-755DCD1433E1}"/>
              </a:ext>
            </a:extLst>
          </p:cNvPr>
          <p:cNvGrpSpPr/>
          <p:nvPr/>
        </p:nvGrpSpPr>
        <p:grpSpPr>
          <a:xfrm>
            <a:off x="9787190" y="2862694"/>
            <a:ext cx="1800000" cy="2089662"/>
            <a:chOff x="9421428" y="2862694"/>
            <a:chExt cx="1800000" cy="2089662"/>
          </a:xfrm>
        </p:grpSpPr>
        <p:sp>
          <p:nvSpPr>
            <p:cNvPr id="116" name="Google Shape;116;p15"/>
            <p:cNvSpPr/>
            <p:nvPr/>
          </p:nvSpPr>
          <p:spPr>
            <a:xfrm>
              <a:off x="9772428" y="2862694"/>
              <a:ext cx="1098000" cy="109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9421428" y="4232356"/>
              <a:ext cx="1800000" cy="720000"/>
            </a:xfrm>
            <a:custGeom>
              <a:avLst/>
              <a:gdLst/>
              <a:ahLst/>
              <a:cxnLst/>
              <a:rect l="l" t="t" r="r" b="b"/>
              <a:pathLst>
                <a:path w="1800000" h="720000" extrusionOk="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400" b="0" i="0" u="none" strike="noStrike" cap="none" dirty="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프로젝트 스케쥴</a:t>
              </a:r>
              <a:endParaRPr sz="1400" b="0" i="0" u="none" strike="noStrike" cap="none" dirty="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" name="그래픽 12" descr="하루 일정">
              <a:extLst>
                <a:ext uri="{FF2B5EF4-FFF2-40B4-BE49-F238E27FC236}">
                  <a16:creationId xmlns:a16="http://schemas.microsoft.com/office/drawing/2014/main" id="{C585ABE7-C7BE-4E93-8860-87F34756F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73372" y="2984005"/>
              <a:ext cx="914400" cy="914400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BDE0AD-530D-4AFC-AEE5-035A1454627C}"/>
              </a:ext>
            </a:extLst>
          </p:cNvPr>
          <p:cNvGrpSpPr/>
          <p:nvPr/>
        </p:nvGrpSpPr>
        <p:grpSpPr>
          <a:xfrm>
            <a:off x="2453653" y="2862694"/>
            <a:ext cx="1800000" cy="2089662"/>
            <a:chOff x="268410" y="2862694"/>
            <a:chExt cx="1800000" cy="2089662"/>
          </a:xfrm>
        </p:grpSpPr>
        <p:sp>
          <p:nvSpPr>
            <p:cNvPr id="105" name="Google Shape;105;p15"/>
            <p:cNvSpPr/>
            <p:nvPr/>
          </p:nvSpPr>
          <p:spPr>
            <a:xfrm>
              <a:off x="619410" y="2862694"/>
              <a:ext cx="1098000" cy="109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268410" y="4232356"/>
              <a:ext cx="1800000" cy="720000"/>
            </a:xfrm>
            <a:custGeom>
              <a:avLst/>
              <a:gdLst/>
              <a:ahLst/>
              <a:cxnLst/>
              <a:rect l="l" t="t" r="r" b="b"/>
              <a:pathLst>
                <a:path w="1800000" h="720000" extrusionOk="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dirty="0">
                  <a:solidFill>
                    <a:srgbClr val="D8D8D8"/>
                  </a:solidFill>
                </a:rPr>
                <a:t>프로젝트 문제점</a:t>
              </a:r>
              <a:endParaRPr sz="1400" b="0" i="0" u="none" strike="noStrike" cap="none" dirty="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" name="그래픽 2" descr="눈">
              <a:extLst>
                <a:ext uri="{FF2B5EF4-FFF2-40B4-BE49-F238E27FC236}">
                  <a16:creationId xmlns:a16="http://schemas.microsoft.com/office/drawing/2014/main" id="{DF5E72BD-980D-4666-A419-535F155D4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11210" y="2988991"/>
              <a:ext cx="914400" cy="9144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B0210A8-0457-4F60-8491-93D4E220D8AC}"/>
              </a:ext>
            </a:extLst>
          </p:cNvPr>
          <p:cNvGrpSpPr/>
          <p:nvPr/>
        </p:nvGrpSpPr>
        <p:grpSpPr>
          <a:xfrm>
            <a:off x="561853" y="2862694"/>
            <a:ext cx="1800000" cy="2089662"/>
            <a:chOff x="8008590" y="2862694"/>
            <a:chExt cx="1800000" cy="2089662"/>
          </a:xfrm>
        </p:grpSpPr>
        <p:sp>
          <p:nvSpPr>
            <p:cNvPr id="25" name="Google Shape;113;p15">
              <a:extLst>
                <a:ext uri="{FF2B5EF4-FFF2-40B4-BE49-F238E27FC236}">
                  <a16:creationId xmlns:a16="http://schemas.microsoft.com/office/drawing/2014/main" id="{25D6B51B-40EF-474A-95E8-42831BFEB641}"/>
                </a:ext>
              </a:extLst>
            </p:cNvPr>
            <p:cNvSpPr/>
            <p:nvPr/>
          </p:nvSpPr>
          <p:spPr>
            <a:xfrm>
              <a:off x="8359590" y="2862694"/>
              <a:ext cx="1098000" cy="1098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5;p15">
              <a:extLst>
                <a:ext uri="{FF2B5EF4-FFF2-40B4-BE49-F238E27FC236}">
                  <a16:creationId xmlns:a16="http://schemas.microsoft.com/office/drawing/2014/main" id="{1ED8F978-7F00-475C-B14C-C374AED193E8}"/>
                </a:ext>
              </a:extLst>
            </p:cNvPr>
            <p:cNvSpPr/>
            <p:nvPr/>
          </p:nvSpPr>
          <p:spPr>
            <a:xfrm>
              <a:off x="8008590" y="4232356"/>
              <a:ext cx="1800000" cy="720000"/>
            </a:xfrm>
            <a:custGeom>
              <a:avLst/>
              <a:gdLst/>
              <a:ahLst/>
              <a:cxnLst/>
              <a:rect l="l" t="t" r="r" b="b"/>
              <a:pathLst>
                <a:path w="1800000" h="720000" extrusionOk="0">
                  <a:moveTo>
                    <a:pt x="0" y="0"/>
                  </a:moveTo>
                  <a:lnTo>
                    <a:pt x="1800000" y="0"/>
                  </a:lnTo>
                  <a:lnTo>
                    <a:pt x="18000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8D8D8"/>
                </a:buClr>
                <a:buSzPts val="1400"/>
                <a:buFont typeface="Arial"/>
                <a:buNone/>
              </a:pPr>
              <a:r>
                <a:rPr lang="ko-KR" altLang="en-US" sz="1400" b="0" i="0" u="none" strike="noStrike" cap="none" dirty="0">
                  <a:solidFill>
                    <a:srgbClr val="D8D8D8"/>
                  </a:solidFill>
                  <a:latin typeface="Arial"/>
                  <a:ea typeface="Arial"/>
                  <a:cs typeface="Arial"/>
                  <a:sym typeface="Arial"/>
                </a:rPr>
                <a:t>강화학습</a:t>
              </a:r>
              <a:endParaRPr sz="1400" b="0" i="0" u="none" strike="noStrike" cap="none" dirty="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340B8FED-AD9F-4E08-9E25-EE96A3E41CC8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 bright="70000" contrast="-70000"/>
          </a:blip>
          <a:stretch>
            <a:fillRect/>
          </a:stretch>
        </p:blipFill>
        <p:spPr>
          <a:xfrm>
            <a:off x="1058402" y="3015924"/>
            <a:ext cx="806902" cy="8069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AF764-431D-49C3-9548-8045341B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주식투자 강화학습</a:t>
            </a:r>
          </a:p>
        </p:txBody>
      </p:sp>
      <p:sp>
        <p:nvSpPr>
          <p:cNvPr id="4" name="Google Shape;118;p15">
            <a:extLst>
              <a:ext uri="{FF2B5EF4-FFF2-40B4-BE49-F238E27FC236}">
                <a16:creationId xmlns:a16="http://schemas.microsoft.com/office/drawing/2014/main" id="{9B71E797-9DAC-41A7-968A-8CC3DDCC677C}"/>
              </a:ext>
            </a:extLst>
          </p:cNvPr>
          <p:cNvSpPr/>
          <p:nvPr/>
        </p:nvSpPr>
        <p:spPr>
          <a:xfrm flipH="1">
            <a:off x="0" y="417443"/>
            <a:ext cx="159026" cy="675861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01;p23">
            <a:extLst>
              <a:ext uri="{FF2B5EF4-FFF2-40B4-BE49-F238E27FC236}">
                <a16:creationId xmlns:a16="http://schemas.microsoft.com/office/drawing/2014/main" id="{2F584D84-CE1C-4985-ADB4-8CE7918657D0}"/>
              </a:ext>
            </a:extLst>
          </p:cNvPr>
          <p:cNvSpPr/>
          <p:nvPr/>
        </p:nvSpPr>
        <p:spPr>
          <a:xfrm>
            <a:off x="838200" y="1434225"/>
            <a:ext cx="1238261" cy="324000"/>
          </a:xfrm>
          <a:prstGeom prst="snip1Rect">
            <a:avLst>
              <a:gd name="adj" fmla="val 41181"/>
            </a:avLst>
          </a:prstGeom>
          <a:solidFill>
            <a:srgbClr val="C55A1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42025" anchor="ctr" anchorCtr="0">
            <a:noAutofit/>
          </a:bodyPr>
          <a:lstStyle/>
          <a:p>
            <a:pPr marL="144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bg1"/>
                </a:solidFill>
              </a:rPr>
              <a:t>향후 방향성</a:t>
            </a:r>
            <a:endParaRPr b="1" dirty="0">
              <a:solidFill>
                <a:schemeClr val="bg1"/>
              </a:solidFill>
            </a:endParaRPr>
          </a:p>
        </p:txBody>
      </p:sp>
      <p:cxnSp>
        <p:nvCxnSpPr>
          <p:cNvPr id="9" name="Google Shape;315;p24">
            <a:extLst>
              <a:ext uri="{FF2B5EF4-FFF2-40B4-BE49-F238E27FC236}">
                <a16:creationId xmlns:a16="http://schemas.microsoft.com/office/drawing/2014/main" id="{0A976D75-324C-4C57-9D62-1B78B651B62A}"/>
              </a:ext>
            </a:extLst>
          </p:cNvPr>
          <p:cNvCxnSpPr>
            <a:cxnSpLocks/>
          </p:cNvCxnSpPr>
          <p:nvPr/>
        </p:nvCxnSpPr>
        <p:spPr>
          <a:xfrm>
            <a:off x="838200" y="1836808"/>
            <a:ext cx="10716931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60;p18">
            <a:extLst>
              <a:ext uri="{FF2B5EF4-FFF2-40B4-BE49-F238E27FC236}">
                <a16:creationId xmlns:a16="http://schemas.microsoft.com/office/drawing/2014/main" id="{7F13F4D6-0D24-4FC9-A54F-78081661637D}"/>
              </a:ext>
            </a:extLst>
          </p:cNvPr>
          <p:cNvSpPr/>
          <p:nvPr/>
        </p:nvSpPr>
        <p:spPr>
          <a:xfrm>
            <a:off x="838200" y="2276060"/>
            <a:ext cx="3040781" cy="4365371"/>
          </a:xfrm>
          <a:prstGeom prst="rect">
            <a:avLst/>
          </a:prstGeom>
          <a:solidFill>
            <a:srgbClr val="FFF2CC">
              <a:alpha val="94901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indent="-171450" fontAlgn="base">
              <a:buFont typeface="Wingdings" panose="05000000000000000000" pitchFamily="2" charset="2"/>
              <a:buChar char="l"/>
            </a:pPr>
            <a:r>
              <a:rPr lang="ko-KR" altLang="en-US" sz="11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몬테카를로</a:t>
            </a:r>
            <a:r>
              <a:rPr lang="ko-KR" altLang="en-US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학습</a:t>
            </a:r>
            <a:r>
              <a:rPr lang="en-US" altLang="ko-KR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(MC)</a:t>
            </a:r>
          </a:p>
          <a:p>
            <a:pPr fontAlgn="base"/>
            <a:endParaRPr lang="en-US" altLang="ko-KR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fontAlgn="base">
              <a:buFont typeface="Wingdings" panose="05000000000000000000" pitchFamily="2" charset="2"/>
              <a:buChar char="l"/>
            </a:pPr>
            <a:r>
              <a:rPr lang="ko-KR" altLang="en-US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시간차학습</a:t>
            </a:r>
            <a:r>
              <a:rPr lang="en-US" altLang="ko-KR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(TD)</a:t>
            </a:r>
          </a:p>
          <a:p>
            <a:pPr fontAlgn="base"/>
            <a:endParaRPr lang="en-US" altLang="ko-KR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fontAlgn="base">
              <a:buFont typeface="Wingdings" panose="05000000000000000000" pitchFamily="2" charset="2"/>
              <a:buChar char="l"/>
            </a:pPr>
            <a:r>
              <a:rPr lang="en-US" altLang="ko-KR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Q-</a:t>
            </a:r>
            <a:r>
              <a:rPr lang="ko-KR" altLang="en-US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러닝</a:t>
            </a:r>
            <a:endParaRPr lang="en-US" altLang="ko-KR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base"/>
            <a:endParaRPr lang="en-US" altLang="ko-KR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fontAlgn="base">
              <a:buFont typeface="Wingdings" panose="05000000000000000000" pitchFamily="2" charset="2"/>
              <a:buChar char="l"/>
            </a:pPr>
            <a:r>
              <a:rPr lang="ko-KR" altLang="en-US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정책 경사</a:t>
            </a:r>
            <a:r>
              <a:rPr lang="en-US" altLang="ko-KR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(PG)</a:t>
            </a:r>
          </a:p>
          <a:p>
            <a:pPr fontAlgn="base"/>
            <a:endParaRPr lang="en-US" altLang="ko-KR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fontAlgn="base">
              <a:buFont typeface="Wingdings" panose="05000000000000000000" pitchFamily="2" charset="2"/>
              <a:buChar char="l"/>
            </a:pPr>
            <a:r>
              <a:rPr lang="ko-KR" altLang="en-US" sz="11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액터</a:t>
            </a:r>
            <a:r>
              <a:rPr lang="en-US" altLang="ko-KR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ko-KR" altLang="en-US" sz="11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크리틱</a:t>
            </a:r>
            <a:r>
              <a:rPr lang="en-US" altLang="ko-KR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(AC)</a:t>
            </a:r>
          </a:p>
          <a:p>
            <a:pPr fontAlgn="base"/>
            <a:endParaRPr lang="en-US" altLang="ko-KR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fontAlgn="base">
              <a:buFont typeface="Wingdings" panose="05000000000000000000" pitchFamily="2" charset="2"/>
              <a:buChar char="l"/>
            </a:pPr>
            <a:r>
              <a:rPr lang="en-US" altLang="ko-KR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A2C(Advantage actor-critic)</a:t>
            </a:r>
          </a:p>
          <a:p>
            <a:pPr fontAlgn="base"/>
            <a:endParaRPr lang="en-US" altLang="ko-KR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fontAlgn="base">
              <a:buFont typeface="Wingdings" panose="05000000000000000000" pitchFamily="2" charset="2"/>
              <a:buChar char="l"/>
            </a:pPr>
            <a:r>
              <a:rPr lang="en-US" altLang="ko-KR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A3C(asynchronous advantage actor-critic)</a:t>
            </a:r>
          </a:p>
          <a:p>
            <a:pPr marL="171450" indent="-171450" fontAlgn="base">
              <a:buFont typeface="Wingdings" panose="05000000000000000000" pitchFamily="2" charset="2"/>
              <a:buChar char="l"/>
            </a:pPr>
            <a:endParaRPr lang="en-US" altLang="ko-KR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Google Shape;129;p16">
            <a:extLst>
              <a:ext uri="{FF2B5EF4-FFF2-40B4-BE49-F238E27FC236}">
                <a16:creationId xmlns:a16="http://schemas.microsoft.com/office/drawing/2014/main" id="{EE70559E-E3F0-46D4-A238-19A7836BA02C}"/>
              </a:ext>
            </a:extLst>
          </p:cNvPr>
          <p:cNvSpPr/>
          <p:nvPr/>
        </p:nvSpPr>
        <p:spPr>
          <a:xfrm>
            <a:off x="838200" y="1915392"/>
            <a:ext cx="3040781" cy="3429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254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주요 강화 학습 </a:t>
            </a:r>
            <a:r>
              <a:rPr lang="ko-KR" altLang="en-US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기법</a:t>
            </a:r>
            <a:endParaRPr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60;p18">
            <a:extLst>
              <a:ext uri="{FF2B5EF4-FFF2-40B4-BE49-F238E27FC236}">
                <a16:creationId xmlns:a16="http://schemas.microsoft.com/office/drawing/2014/main" id="{1B00B826-9007-4C39-A2FE-CE13257B8472}"/>
              </a:ext>
            </a:extLst>
          </p:cNvPr>
          <p:cNvSpPr/>
          <p:nvPr/>
        </p:nvSpPr>
        <p:spPr>
          <a:xfrm>
            <a:off x="4080310" y="2276060"/>
            <a:ext cx="4232711" cy="4365371"/>
          </a:xfrm>
          <a:prstGeom prst="rect">
            <a:avLst/>
          </a:prstGeom>
          <a:solidFill>
            <a:srgbClr val="FFF2CC">
              <a:alpha val="94901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fontAlgn="base"/>
            <a:endParaRPr lang="en-US" altLang="ko-KR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fontAlgn="base">
              <a:buFont typeface="Wingdings" panose="05000000000000000000" pitchFamily="2" charset="2"/>
              <a:buChar char="l"/>
            </a:pPr>
            <a:endParaRPr lang="en-US" altLang="ko-KR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Google Shape;129;p16">
            <a:extLst>
              <a:ext uri="{FF2B5EF4-FFF2-40B4-BE49-F238E27FC236}">
                <a16:creationId xmlns:a16="http://schemas.microsoft.com/office/drawing/2014/main" id="{B0C28D2B-D2F6-43C9-9A19-3C310E49313B}"/>
              </a:ext>
            </a:extLst>
          </p:cNvPr>
          <p:cNvSpPr/>
          <p:nvPr/>
        </p:nvSpPr>
        <p:spPr>
          <a:xfrm>
            <a:off x="4080310" y="1915392"/>
            <a:ext cx="4232711" cy="3429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254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주식 투자 강화학습</a:t>
            </a:r>
            <a:endParaRPr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A562E09-AC24-411F-8A46-14BD2DCCF36D}"/>
              </a:ext>
            </a:extLst>
          </p:cNvPr>
          <p:cNvSpPr/>
          <p:nvPr/>
        </p:nvSpPr>
        <p:spPr>
          <a:xfrm>
            <a:off x="1073216" y="3926752"/>
            <a:ext cx="567890" cy="2021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F7E1411-DF24-4D64-8255-CCB765CE76C2}"/>
              </a:ext>
            </a:extLst>
          </p:cNvPr>
          <p:cNvSpPr/>
          <p:nvPr/>
        </p:nvSpPr>
        <p:spPr>
          <a:xfrm>
            <a:off x="1073217" y="4256614"/>
            <a:ext cx="1027307" cy="2021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6F8FEA5-DF88-4E56-87D9-0257AB2DF913}"/>
              </a:ext>
            </a:extLst>
          </p:cNvPr>
          <p:cNvSpPr/>
          <p:nvPr/>
        </p:nvSpPr>
        <p:spPr>
          <a:xfrm>
            <a:off x="1073217" y="4582075"/>
            <a:ext cx="1183908" cy="2021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168CF71-D57C-4AC6-8422-6ACC12464E2E}"/>
              </a:ext>
            </a:extLst>
          </p:cNvPr>
          <p:cNvSpPr/>
          <p:nvPr/>
        </p:nvSpPr>
        <p:spPr>
          <a:xfrm>
            <a:off x="1073217" y="4914951"/>
            <a:ext cx="1756610" cy="2021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FEFAB84-E0D6-4898-ACD1-2E674DDAC4F9}"/>
              </a:ext>
            </a:extLst>
          </p:cNvPr>
          <p:cNvSpPr/>
          <p:nvPr/>
        </p:nvSpPr>
        <p:spPr>
          <a:xfrm>
            <a:off x="1073216" y="5252809"/>
            <a:ext cx="2661385" cy="2021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5ADCE43-661E-4FF8-AC71-29FE657252B2}"/>
              </a:ext>
            </a:extLst>
          </p:cNvPr>
          <p:cNvSpPr/>
          <p:nvPr/>
        </p:nvSpPr>
        <p:spPr>
          <a:xfrm>
            <a:off x="4196616" y="3108960"/>
            <a:ext cx="1745381" cy="281057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fontAlgn="base">
              <a:buFont typeface="Wingdings" panose="05000000000000000000" pitchFamily="2" charset="2"/>
              <a:buChar char="l"/>
            </a:pPr>
            <a:r>
              <a:rPr lang="en-US" altLang="ko-KR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Q-</a:t>
            </a:r>
            <a:r>
              <a:rPr lang="ko-KR" altLang="en-US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러닝</a:t>
            </a:r>
            <a:endParaRPr lang="en-US" altLang="ko-KR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base"/>
            <a:endParaRPr lang="en-US" altLang="ko-KR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fontAlgn="base">
              <a:buFont typeface="Wingdings" panose="05000000000000000000" pitchFamily="2" charset="2"/>
              <a:buChar char="l"/>
            </a:pPr>
            <a:r>
              <a:rPr lang="ko-KR" altLang="en-US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정책 경사</a:t>
            </a:r>
            <a:r>
              <a:rPr lang="en-US" altLang="ko-KR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(PG)</a:t>
            </a:r>
          </a:p>
          <a:p>
            <a:pPr fontAlgn="base"/>
            <a:endParaRPr lang="en-US" altLang="ko-KR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fontAlgn="base">
              <a:buFont typeface="Wingdings" panose="05000000000000000000" pitchFamily="2" charset="2"/>
              <a:buChar char="l"/>
            </a:pPr>
            <a:r>
              <a:rPr lang="ko-KR" altLang="en-US" sz="11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액터</a:t>
            </a:r>
            <a:r>
              <a:rPr lang="en-US" altLang="ko-KR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ko-KR" altLang="en-US" sz="11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크리틱</a:t>
            </a:r>
            <a:r>
              <a:rPr lang="en-US" altLang="ko-KR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(AC)</a:t>
            </a:r>
          </a:p>
          <a:p>
            <a:pPr fontAlgn="base"/>
            <a:endParaRPr lang="en-US" altLang="ko-KR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fontAlgn="base">
              <a:buFont typeface="Wingdings" panose="05000000000000000000" pitchFamily="2" charset="2"/>
              <a:buChar char="l"/>
            </a:pPr>
            <a:r>
              <a:rPr lang="en-US" altLang="ko-KR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A2C(Advantage actor-critic)</a:t>
            </a:r>
          </a:p>
          <a:p>
            <a:pPr fontAlgn="base"/>
            <a:endParaRPr lang="en-US" altLang="ko-KR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fontAlgn="base">
              <a:buFont typeface="Wingdings" panose="05000000000000000000" pitchFamily="2" charset="2"/>
              <a:buChar char="l"/>
            </a:pPr>
            <a:r>
              <a:rPr lang="en-US" altLang="ko-KR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A3C(asynchronous advantage actor-critic)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C83369C-447A-495E-B576-346A367DA0EC}"/>
              </a:ext>
            </a:extLst>
          </p:cNvPr>
          <p:cNvSpPr/>
          <p:nvPr/>
        </p:nvSpPr>
        <p:spPr>
          <a:xfrm>
            <a:off x="6456147" y="3108960"/>
            <a:ext cx="1745381" cy="2810577"/>
          </a:xfrm>
          <a:prstGeom prst="roundRect">
            <a:avLst/>
          </a:prstGeom>
          <a:solidFill>
            <a:schemeClr val="tx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algn="ctr" fontAlgn="base">
              <a:buFont typeface="Wingdings" panose="05000000000000000000" pitchFamily="2" charset="2"/>
              <a:buChar char="l"/>
            </a:pPr>
            <a:endParaRPr lang="en-US" altLang="ko-KR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fontAlgn="base"/>
            <a:endParaRPr lang="en-US" altLang="ko-KR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fontAlgn="base"/>
            <a:endParaRPr lang="en-US" altLang="ko-KR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fontAlgn="base"/>
            <a:endParaRPr lang="en-US" altLang="ko-KR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fontAlgn="base"/>
            <a:endParaRPr lang="en-US" altLang="ko-KR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ctr" fontAlgn="base">
              <a:buFont typeface="Wingdings" panose="05000000000000000000" pitchFamily="2" charset="2"/>
              <a:buChar char="l"/>
            </a:pPr>
            <a:r>
              <a:rPr lang="en-US" altLang="ko-KR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DNN</a:t>
            </a:r>
          </a:p>
          <a:p>
            <a:pPr algn="ctr" fontAlgn="base"/>
            <a:endParaRPr lang="en-US" altLang="ko-KR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ctr" fontAlgn="base">
              <a:buFont typeface="Wingdings" panose="05000000000000000000" pitchFamily="2" charset="2"/>
              <a:buChar char="l"/>
            </a:pPr>
            <a:r>
              <a:rPr lang="en-US" altLang="ko-KR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</a:t>
            </a:r>
          </a:p>
          <a:p>
            <a:pPr algn="ctr" fontAlgn="base"/>
            <a:endParaRPr lang="en-US" altLang="ko-KR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algn="ctr" fontAlgn="base">
              <a:buFont typeface="Wingdings" panose="05000000000000000000" pitchFamily="2" charset="2"/>
              <a:buChar char="l"/>
            </a:pPr>
            <a:r>
              <a:rPr lang="en-US" altLang="ko-KR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LSTM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805DBC40-2871-424D-94FC-F0445B15D28F}"/>
              </a:ext>
            </a:extLst>
          </p:cNvPr>
          <p:cNvCxnSpPr>
            <a:stCxn id="25" idx="3"/>
          </p:cNvCxnSpPr>
          <p:nvPr/>
        </p:nvCxnSpPr>
        <p:spPr>
          <a:xfrm flipV="1">
            <a:off x="1641106" y="3590223"/>
            <a:ext cx="2719138" cy="437595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A6B25DE6-8CB2-45AD-963E-875C4FE18348}"/>
              </a:ext>
            </a:extLst>
          </p:cNvPr>
          <p:cNvCxnSpPr>
            <a:stCxn id="29" idx="3"/>
          </p:cNvCxnSpPr>
          <p:nvPr/>
        </p:nvCxnSpPr>
        <p:spPr>
          <a:xfrm flipV="1">
            <a:off x="2100524" y="3926752"/>
            <a:ext cx="2292607" cy="430928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C25565F-8B8B-40E2-9A25-240A43ECFC75}"/>
              </a:ext>
            </a:extLst>
          </p:cNvPr>
          <p:cNvCxnSpPr>
            <a:stCxn id="30" idx="3"/>
          </p:cNvCxnSpPr>
          <p:nvPr/>
        </p:nvCxnSpPr>
        <p:spPr>
          <a:xfrm flipV="1">
            <a:off x="2257125" y="4256614"/>
            <a:ext cx="2103119" cy="426527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AD9CE9D7-2B3B-4A0A-99AC-A576AC90516A}"/>
              </a:ext>
            </a:extLst>
          </p:cNvPr>
          <p:cNvCxnSpPr>
            <a:stCxn id="31" idx="3"/>
          </p:cNvCxnSpPr>
          <p:nvPr/>
        </p:nvCxnSpPr>
        <p:spPr>
          <a:xfrm flipV="1">
            <a:off x="2829827" y="4582075"/>
            <a:ext cx="1530417" cy="433942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B6F6B82B-77AA-4970-86D5-D96DFF62DDE2}"/>
              </a:ext>
            </a:extLst>
          </p:cNvPr>
          <p:cNvCxnSpPr>
            <a:stCxn id="32" idx="3"/>
          </p:cNvCxnSpPr>
          <p:nvPr/>
        </p:nvCxnSpPr>
        <p:spPr>
          <a:xfrm flipV="1">
            <a:off x="3734601" y="5117082"/>
            <a:ext cx="625643" cy="236793"/>
          </a:xfrm>
          <a:prstGeom prst="bentConnector3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양쪽 대괄호 43">
            <a:extLst>
              <a:ext uri="{FF2B5EF4-FFF2-40B4-BE49-F238E27FC236}">
                <a16:creationId xmlns:a16="http://schemas.microsoft.com/office/drawing/2014/main" id="{ABDD391B-C393-4102-A0FF-D9C83E18860E}"/>
              </a:ext>
            </a:extLst>
          </p:cNvPr>
          <p:cNvSpPr/>
          <p:nvPr/>
        </p:nvSpPr>
        <p:spPr>
          <a:xfrm>
            <a:off x="4360244" y="2876738"/>
            <a:ext cx="1343526" cy="199346"/>
          </a:xfrm>
          <a:prstGeom prst="bracketPair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사용할 기법</a:t>
            </a:r>
          </a:p>
        </p:txBody>
      </p:sp>
      <p:sp>
        <p:nvSpPr>
          <p:cNvPr id="46" name="양쪽 대괄호 45">
            <a:extLst>
              <a:ext uri="{FF2B5EF4-FFF2-40B4-BE49-F238E27FC236}">
                <a16:creationId xmlns:a16="http://schemas.microsoft.com/office/drawing/2014/main" id="{4107DB8A-EEDA-4CD0-8F72-D6583686AF8D}"/>
              </a:ext>
            </a:extLst>
          </p:cNvPr>
          <p:cNvSpPr/>
          <p:nvPr/>
        </p:nvSpPr>
        <p:spPr>
          <a:xfrm>
            <a:off x="6657074" y="2874059"/>
            <a:ext cx="1343526" cy="199346"/>
          </a:xfrm>
          <a:prstGeom prst="bracketPair">
            <a:avLst/>
          </a:prstGeom>
          <a:ln w="28575">
            <a:solidFill>
              <a:srgbClr val="F4B1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사용할 신경망</a:t>
            </a:r>
          </a:p>
        </p:txBody>
      </p:sp>
      <p:sp>
        <p:nvSpPr>
          <p:cNvPr id="45" name="더하기 기호 44">
            <a:extLst>
              <a:ext uri="{FF2B5EF4-FFF2-40B4-BE49-F238E27FC236}">
                <a16:creationId xmlns:a16="http://schemas.microsoft.com/office/drawing/2014/main" id="{E2764128-2F93-49AE-AC08-4F9F77F9AFF9}"/>
              </a:ext>
            </a:extLst>
          </p:cNvPr>
          <p:cNvSpPr/>
          <p:nvPr/>
        </p:nvSpPr>
        <p:spPr>
          <a:xfrm>
            <a:off x="5983706" y="4256614"/>
            <a:ext cx="430732" cy="426527"/>
          </a:xfrm>
          <a:prstGeom prst="mathPlus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Google Shape;160;p18">
            <a:extLst>
              <a:ext uri="{FF2B5EF4-FFF2-40B4-BE49-F238E27FC236}">
                <a16:creationId xmlns:a16="http://schemas.microsoft.com/office/drawing/2014/main" id="{E4E33CB5-FF30-4BAD-81B0-349AF1F6218A}"/>
              </a:ext>
            </a:extLst>
          </p:cNvPr>
          <p:cNvSpPr/>
          <p:nvPr/>
        </p:nvSpPr>
        <p:spPr>
          <a:xfrm>
            <a:off x="8514350" y="2276060"/>
            <a:ext cx="3040781" cy="4365371"/>
          </a:xfrm>
          <a:prstGeom prst="rect">
            <a:avLst/>
          </a:prstGeom>
          <a:solidFill>
            <a:srgbClr val="FFF2CC">
              <a:alpha val="94901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indent="-171450" fontAlgn="base">
              <a:buFont typeface="Wingdings" panose="05000000000000000000" pitchFamily="2" charset="2"/>
              <a:buChar char="l"/>
            </a:pPr>
            <a:r>
              <a:rPr lang="ko-KR" altLang="en-US" sz="11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에포크</a:t>
            </a:r>
            <a:r>
              <a:rPr lang="en-US" altLang="ko-KR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(Epoch) </a:t>
            </a:r>
            <a:r>
              <a:rPr lang="ko-KR" altLang="en-US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</a:t>
            </a:r>
            <a:endParaRPr lang="en-US" altLang="ko-KR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base"/>
            <a:endParaRPr lang="en-US" altLang="ko-KR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fontAlgn="base">
              <a:buFont typeface="Wingdings" panose="05000000000000000000" pitchFamily="2" charset="2"/>
              <a:buChar char="l"/>
            </a:pPr>
            <a:r>
              <a:rPr lang="ko-KR" altLang="en-US" sz="11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탐험률</a:t>
            </a:r>
            <a:r>
              <a:rPr lang="en-US" altLang="ko-KR" sz="11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(Epsilon)</a:t>
            </a:r>
          </a:p>
          <a:p>
            <a:pPr fontAlgn="base"/>
            <a:endParaRPr lang="en-US" altLang="ko-KR" sz="11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fontAlgn="base"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최적화 함수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(Optimization Function)</a:t>
            </a:r>
          </a:p>
          <a:p>
            <a:pPr fontAlgn="base"/>
            <a:endParaRPr lang="en-US" altLang="ko-KR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fontAlgn="base"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학습 속도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(Learning Rate)</a:t>
            </a:r>
          </a:p>
          <a:p>
            <a:pPr fontAlgn="base"/>
            <a:endParaRPr lang="en-US" altLang="ko-KR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fontAlgn="base"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학습 데이터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(Training Data)</a:t>
            </a:r>
          </a:p>
          <a:p>
            <a:pPr fontAlgn="base"/>
            <a:endParaRPr lang="en-US" altLang="ko-KR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fontAlgn="base"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학습 레이블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(Label)</a:t>
            </a:r>
          </a:p>
          <a:p>
            <a:pPr fontAlgn="base"/>
            <a:endParaRPr lang="en-US" altLang="ko-KR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fontAlgn="base">
              <a:buFont typeface="Wingdings" panose="05000000000000000000" pitchFamily="2" charset="2"/>
              <a:buChar char="l"/>
            </a:pPr>
            <a:r>
              <a: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신경망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(Network)</a:t>
            </a:r>
          </a:p>
        </p:txBody>
      </p:sp>
      <p:sp>
        <p:nvSpPr>
          <p:cNvPr id="49" name="Google Shape;129;p16">
            <a:extLst>
              <a:ext uri="{FF2B5EF4-FFF2-40B4-BE49-F238E27FC236}">
                <a16:creationId xmlns:a16="http://schemas.microsoft.com/office/drawing/2014/main" id="{2D49DC41-3764-449C-A03B-F8C19AA64F99}"/>
              </a:ext>
            </a:extLst>
          </p:cNvPr>
          <p:cNvSpPr/>
          <p:nvPr/>
        </p:nvSpPr>
        <p:spPr>
          <a:xfrm>
            <a:off x="8514350" y="1915392"/>
            <a:ext cx="3040781" cy="3429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254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주요 강화 학습 </a:t>
            </a:r>
            <a:r>
              <a:rPr lang="ko-KR" altLang="en-US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파라미터</a:t>
            </a:r>
            <a:endParaRPr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4252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AF764-431D-49C3-9548-8045341B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주식투자</a:t>
            </a:r>
            <a:r>
              <a:rPr lang="en-US" altLang="ko-KR" dirty="0">
                <a:solidFill>
                  <a:schemeClr val="bg1"/>
                </a:solidFill>
              </a:rPr>
              <a:t>-CJ</a:t>
            </a:r>
            <a:r>
              <a:rPr lang="ko-KR" altLang="en-US" dirty="0">
                <a:solidFill>
                  <a:schemeClr val="bg1"/>
                </a:solidFill>
              </a:rPr>
              <a:t>제일제당 학습 결과</a:t>
            </a:r>
          </a:p>
        </p:txBody>
      </p:sp>
      <p:sp>
        <p:nvSpPr>
          <p:cNvPr id="4" name="Google Shape;118;p15">
            <a:extLst>
              <a:ext uri="{FF2B5EF4-FFF2-40B4-BE49-F238E27FC236}">
                <a16:creationId xmlns:a16="http://schemas.microsoft.com/office/drawing/2014/main" id="{9B71E797-9DAC-41A7-968A-8CC3DDCC677C}"/>
              </a:ext>
            </a:extLst>
          </p:cNvPr>
          <p:cNvSpPr/>
          <p:nvPr/>
        </p:nvSpPr>
        <p:spPr>
          <a:xfrm flipH="1">
            <a:off x="0" y="417443"/>
            <a:ext cx="159026" cy="675861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01;p23">
            <a:extLst>
              <a:ext uri="{FF2B5EF4-FFF2-40B4-BE49-F238E27FC236}">
                <a16:creationId xmlns:a16="http://schemas.microsoft.com/office/drawing/2014/main" id="{2F584D84-CE1C-4985-ADB4-8CE7918657D0}"/>
              </a:ext>
            </a:extLst>
          </p:cNvPr>
          <p:cNvSpPr/>
          <p:nvPr/>
        </p:nvSpPr>
        <p:spPr>
          <a:xfrm>
            <a:off x="838200" y="1434225"/>
            <a:ext cx="1238261" cy="324000"/>
          </a:xfrm>
          <a:prstGeom prst="snip1Rect">
            <a:avLst>
              <a:gd name="adj" fmla="val 41181"/>
            </a:avLst>
          </a:prstGeom>
          <a:solidFill>
            <a:srgbClr val="C55A1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42025" anchor="ctr" anchorCtr="0">
            <a:noAutofit/>
          </a:bodyPr>
          <a:lstStyle/>
          <a:p>
            <a:pPr marL="144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bg1"/>
                </a:solidFill>
              </a:rPr>
              <a:t>향후 방향성</a:t>
            </a:r>
            <a:endParaRPr b="1" dirty="0">
              <a:solidFill>
                <a:schemeClr val="bg1"/>
              </a:solidFill>
            </a:endParaRPr>
          </a:p>
        </p:txBody>
      </p:sp>
      <p:cxnSp>
        <p:nvCxnSpPr>
          <p:cNvPr id="9" name="Google Shape;315;p24">
            <a:extLst>
              <a:ext uri="{FF2B5EF4-FFF2-40B4-BE49-F238E27FC236}">
                <a16:creationId xmlns:a16="http://schemas.microsoft.com/office/drawing/2014/main" id="{0A976D75-324C-4C57-9D62-1B78B651B62A}"/>
              </a:ext>
            </a:extLst>
          </p:cNvPr>
          <p:cNvCxnSpPr>
            <a:cxnSpLocks/>
          </p:cNvCxnSpPr>
          <p:nvPr/>
        </p:nvCxnSpPr>
        <p:spPr>
          <a:xfrm>
            <a:off x="838200" y="1836808"/>
            <a:ext cx="11068251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" name="Google Shape;160;p18">
            <a:extLst>
              <a:ext uri="{FF2B5EF4-FFF2-40B4-BE49-F238E27FC236}">
                <a16:creationId xmlns:a16="http://schemas.microsoft.com/office/drawing/2014/main" id="{E4E33CB5-FF30-4BAD-81B0-349AF1F6218A}"/>
              </a:ext>
            </a:extLst>
          </p:cNvPr>
          <p:cNvSpPr/>
          <p:nvPr/>
        </p:nvSpPr>
        <p:spPr>
          <a:xfrm>
            <a:off x="6579668" y="2675824"/>
            <a:ext cx="4774132" cy="635266"/>
          </a:xfrm>
          <a:prstGeom prst="rect">
            <a:avLst/>
          </a:prstGeom>
          <a:solidFill>
            <a:schemeClr val="bg1">
              <a:lumMod val="75000"/>
              <a:alpha val="94901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indent="-171450" fontAlgn="base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강화학습의 환경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(Data)</a:t>
            </a:r>
          </a:p>
        </p:txBody>
      </p:sp>
      <p:sp>
        <p:nvSpPr>
          <p:cNvPr id="49" name="Google Shape;129;p16">
            <a:extLst>
              <a:ext uri="{FF2B5EF4-FFF2-40B4-BE49-F238E27FC236}">
                <a16:creationId xmlns:a16="http://schemas.microsoft.com/office/drawing/2014/main" id="{2D49DC41-3764-449C-A03B-F8C19AA64F99}"/>
              </a:ext>
            </a:extLst>
          </p:cNvPr>
          <p:cNvSpPr/>
          <p:nvPr/>
        </p:nvSpPr>
        <p:spPr>
          <a:xfrm>
            <a:off x="5198446" y="2675823"/>
            <a:ext cx="1330691" cy="63525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254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종목의 </a:t>
            </a:r>
            <a:r>
              <a:rPr lang="ko-KR" altLang="en-US" sz="1200" b="1" i="0" u="none" strike="noStrike" cap="none" dirty="0" err="1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일봉</a:t>
            </a:r>
            <a:r>
              <a:rPr lang="ko-KR" altLang="en-US" sz="12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차트</a:t>
            </a:r>
            <a:endParaRPr sz="1200"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B5485B-3FA8-4DC1-B9D3-7CC1C7A980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237" t="22316" r="9684" b="32351"/>
          <a:stretch/>
        </p:blipFill>
        <p:spPr>
          <a:xfrm>
            <a:off x="838200" y="1982928"/>
            <a:ext cx="3845532" cy="4509945"/>
          </a:xfrm>
          <a:prstGeom prst="rect">
            <a:avLst/>
          </a:prstGeom>
        </p:spPr>
      </p:pic>
      <p:sp>
        <p:nvSpPr>
          <p:cNvPr id="33" name="Google Shape;160;p18">
            <a:extLst>
              <a:ext uri="{FF2B5EF4-FFF2-40B4-BE49-F238E27FC236}">
                <a16:creationId xmlns:a16="http://schemas.microsoft.com/office/drawing/2014/main" id="{FB521B53-E06C-4E89-A8CE-F27D1CED9867}"/>
              </a:ext>
            </a:extLst>
          </p:cNvPr>
          <p:cNvSpPr/>
          <p:nvPr/>
        </p:nvSpPr>
        <p:spPr>
          <a:xfrm>
            <a:off x="6579668" y="3429000"/>
            <a:ext cx="4774132" cy="635266"/>
          </a:xfrm>
          <a:prstGeom prst="rect">
            <a:avLst/>
          </a:prstGeom>
          <a:solidFill>
            <a:schemeClr val="bg1">
              <a:lumMod val="75000"/>
              <a:alpha val="94901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indent="-171450" fontAlgn="base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실선 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보유 주식수</a:t>
            </a:r>
            <a:endParaRPr lang="en-US" altLang="ko-KR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fontAlgn="base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세로줄 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매수</a:t>
            </a: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빨간색</a:t>
            </a: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sz="1200" dirty="0">
                <a:solidFill>
                  <a:srgbClr val="171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매도</a:t>
            </a:r>
            <a:r>
              <a:rPr lang="en-US" altLang="ko-KR" sz="1200" dirty="0">
                <a:solidFill>
                  <a:srgbClr val="171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200" dirty="0">
                <a:solidFill>
                  <a:srgbClr val="171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파란색</a:t>
            </a:r>
            <a:r>
              <a:rPr lang="en-US" altLang="ko-KR" sz="1200" dirty="0">
                <a:solidFill>
                  <a:srgbClr val="171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36" name="Google Shape;129;p16">
            <a:extLst>
              <a:ext uri="{FF2B5EF4-FFF2-40B4-BE49-F238E27FC236}">
                <a16:creationId xmlns:a16="http://schemas.microsoft.com/office/drawing/2014/main" id="{9F0FA88D-393A-48E4-B14D-21B88CDFB739}"/>
              </a:ext>
            </a:extLst>
          </p:cNvPr>
          <p:cNvSpPr/>
          <p:nvPr/>
        </p:nvSpPr>
        <p:spPr>
          <a:xfrm>
            <a:off x="5198446" y="3428999"/>
            <a:ext cx="1330691" cy="63525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254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보유 주식 차트</a:t>
            </a:r>
            <a:endParaRPr sz="1200"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160;p18">
            <a:extLst>
              <a:ext uri="{FF2B5EF4-FFF2-40B4-BE49-F238E27FC236}">
                <a16:creationId xmlns:a16="http://schemas.microsoft.com/office/drawing/2014/main" id="{BB67DD05-601C-4946-9928-26F4D46A9115}"/>
              </a:ext>
            </a:extLst>
          </p:cNvPr>
          <p:cNvSpPr/>
          <p:nvPr/>
        </p:nvSpPr>
        <p:spPr>
          <a:xfrm>
            <a:off x="6579668" y="4145276"/>
            <a:ext cx="4774132" cy="635266"/>
          </a:xfrm>
          <a:prstGeom prst="rect">
            <a:avLst/>
          </a:prstGeom>
          <a:solidFill>
            <a:schemeClr val="bg1">
              <a:lumMod val="75000"/>
              <a:alpha val="94901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indent="-171450" fontAlgn="base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실선 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매수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예측 가치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빨간색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)/</a:t>
            </a:r>
            <a:r>
              <a: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매도 예수 가치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파란색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171450" indent="-171450" fontAlgn="base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세로줄 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매수</a:t>
            </a: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빨간색</a:t>
            </a: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sz="1200" dirty="0">
                <a:solidFill>
                  <a:srgbClr val="171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매도</a:t>
            </a:r>
            <a:r>
              <a:rPr lang="en-US" altLang="ko-KR" sz="1200" dirty="0">
                <a:solidFill>
                  <a:srgbClr val="171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200" dirty="0">
                <a:solidFill>
                  <a:srgbClr val="171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파란색</a:t>
            </a:r>
            <a:r>
              <a:rPr lang="en-US" altLang="ko-KR" sz="1200" dirty="0">
                <a:solidFill>
                  <a:srgbClr val="171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42" name="Google Shape;129;p16">
            <a:extLst>
              <a:ext uri="{FF2B5EF4-FFF2-40B4-BE49-F238E27FC236}">
                <a16:creationId xmlns:a16="http://schemas.microsoft.com/office/drawing/2014/main" id="{664A3C45-4579-41D7-877E-500F2820FD17}"/>
              </a:ext>
            </a:extLst>
          </p:cNvPr>
          <p:cNvSpPr/>
          <p:nvPr/>
        </p:nvSpPr>
        <p:spPr>
          <a:xfrm>
            <a:off x="5198446" y="4145275"/>
            <a:ext cx="1330691" cy="63525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254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가치 신경망 출력</a:t>
            </a:r>
            <a:endParaRPr lang="en-US" altLang="ko-KR" sz="1200"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차트</a:t>
            </a:r>
            <a:endParaRPr sz="1200"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160;p18">
            <a:extLst>
              <a:ext uri="{FF2B5EF4-FFF2-40B4-BE49-F238E27FC236}">
                <a16:creationId xmlns:a16="http://schemas.microsoft.com/office/drawing/2014/main" id="{B4566BF3-414D-45F9-A85D-E08B2B36D7C3}"/>
              </a:ext>
            </a:extLst>
          </p:cNvPr>
          <p:cNvSpPr/>
          <p:nvPr/>
        </p:nvSpPr>
        <p:spPr>
          <a:xfrm>
            <a:off x="6579668" y="4861538"/>
            <a:ext cx="4774132" cy="635266"/>
          </a:xfrm>
          <a:prstGeom prst="rect">
            <a:avLst/>
          </a:prstGeom>
          <a:solidFill>
            <a:schemeClr val="bg1">
              <a:lumMod val="75000"/>
              <a:alpha val="94901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indent="-171450" fontAlgn="base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실선 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매수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확률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빨간색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/ </a:t>
            </a:r>
            <a:r>
              <a: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매도 확률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파란색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171450" indent="-171450" fontAlgn="base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세로줄 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매수</a:t>
            </a: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빨간색</a:t>
            </a: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sz="1200" dirty="0">
                <a:solidFill>
                  <a:srgbClr val="171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매도</a:t>
            </a:r>
            <a:r>
              <a:rPr lang="en-US" altLang="ko-KR" sz="1200" dirty="0">
                <a:solidFill>
                  <a:srgbClr val="171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200" dirty="0">
                <a:solidFill>
                  <a:srgbClr val="171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파란색</a:t>
            </a:r>
            <a:r>
              <a:rPr lang="en-US" altLang="ko-KR" sz="1200" dirty="0">
                <a:solidFill>
                  <a:srgbClr val="171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sz="1200" dirty="0">
                <a:solidFill>
                  <a:srgbClr val="DAC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탐험</a:t>
            </a:r>
            <a:r>
              <a:rPr lang="en-US" altLang="ko-KR" sz="1200" dirty="0">
                <a:solidFill>
                  <a:srgbClr val="DAC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200" dirty="0">
                <a:solidFill>
                  <a:srgbClr val="DAC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노란색</a:t>
            </a:r>
            <a:r>
              <a:rPr lang="en-US" altLang="ko-KR" sz="1200" dirty="0">
                <a:solidFill>
                  <a:srgbClr val="DAC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51" name="Google Shape;129;p16">
            <a:extLst>
              <a:ext uri="{FF2B5EF4-FFF2-40B4-BE49-F238E27FC236}">
                <a16:creationId xmlns:a16="http://schemas.microsoft.com/office/drawing/2014/main" id="{1FBA23AA-9EC8-4040-BBAC-EB336BBA89C9}"/>
              </a:ext>
            </a:extLst>
          </p:cNvPr>
          <p:cNvSpPr/>
          <p:nvPr/>
        </p:nvSpPr>
        <p:spPr>
          <a:xfrm>
            <a:off x="5198446" y="4861537"/>
            <a:ext cx="1330691" cy="63525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254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정책 신경망 출력</a:t>
            </a:r>
            <a:endParaRPr lang="en-US" altLang="ko-KR" sz="1200"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차트</a:t>
            </a:r>
            <a:endParaRPr sz="1200"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160;p18">
            <a:extLst>
              <a:ext uri="{FF2B5EF4-FFF2-40B4-BE49-F238E27FC236}">
                <a16:creationId xmlns:a16="http://schemas.microsoft.com/office/drawing/2014/main" id="{4C9CF18B-98B3-4736-898C-6478CD150730}"/>
              </a:ext>
            </a:extLst>
          </p:cNvPr>
          <p:cNvSpPr/>
          <p:nvPr/>
        </p:nvSpPr>
        <p:spPr>
          <a:xfrm>
            <a:off x="6579668" y="5577796"/>
            <a:ext cx="4774132" cy="635266"/>
          </a:xfrm>
          <a:prstGeom prst="rect">
            <a:avLst/>
          </a:prstGeom>
          <a:solidFill>
            <a:schemeClr val="bg1">
              <a:lumMod val="75000"/>
              <a:alpha val="94901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indent="-171450" fontAlgn="base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실선 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투자 결과 손익</a:t>
            </a:r>
            <a:endParaRPr lang="en-US" altLang="ko-KR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71450" indent="-171450" fontAlgn="base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세로줄 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1200" dirty="0">
                <a:solidFill>
                  <a:srgbClr val="DAC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학습</a:t>
            </a:r>
            <a:r>
              <a:rPr lang="en-US" altLang="ko-KR" sz="1200" dirty="0">
                <a:solidFill>
                  <a:srgbClr val="DAC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200" dirty="0">
                <a:solidFill>
                  <a:srgbClr val="DAC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노란색</a:t>
            </a:r>
            <a:r>
              <a:rPr lang="en-US" altLang="ko-KR" sz="1200" dirty="0">
                <a:solidFill>
                  <a:srgbClr val="DACF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171450" indent="-171450" fontAlgn="base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배경 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수익</a:t>
            </a: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빨간색</a:t>
            </a:r>
            <a:r>
              <a:rPr lang="en-US" altLang="ko-KR" sz="1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 </a:t>
            </a:r>
            <a:r>
              <a:rPr lang="ko-KR" altLang="en-US" sz="1200" dirty="0">
                <a:solidFill>
                  <a:srgbClr val="171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손실</a:t>
            </a:r>
            <a:r>
              <a:rPr lang="en-US" altLang="ko-KR" sz="1200" dirty="0">
                <a:solidFill>
                  <a:srgbClr val="171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sz="1200" dirty="0">
                <a:solidFill>
                  <a:srgbClr val="171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파란색</a:t>
            </a:r>
            <a:r>
              <a:rPr lang="en-US" altLang="ko-KR" sz="1200" dirty="0">
                <a:solidFill>
                  <a:srgbClr val="171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54" name="Google Shape;129;p16">
            <a:extLst>
              <a:ext uri="{FF2B5EF4-FFF2-40B4-BE49-F238E27FC236}">
                <a16:creationId xmlns:a16="http://schemas.microsoft.com/office/drawing/2014/main" id="{C4E6DDA3-99C9-40DE-A7E9-61AA128C12E7}"/>
              </a:ext>
            </a:extLst>
          </p:cNvPr>
          <p:cNvSpPr/>
          <p:nvPr/>
        </p:nvSpPr>
        <p:spPr>
          <a:xfrm>
            <a:off x="5198446" y="5577795"/>
            <a:ext cx="1330691" cy="63525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254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투자 결과 손익 차트</a:t>
            </a:r>
            <a:endParaRPr sz="1200"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160;p18">
            <a:extLst>
              <a:ext uri="{FF2B5EF4-FFF2-40B4-BE49-F238E27FC236}">
                <a16:creationId xmlns:a16="http://schemas.microsoft.com/office/drawing/2014/main" id="{03B6FB1D-1A3F-4EA2-9E2E-2EF0E4E588B1}"/>
              </a:ext>
            </a:extLst>
          </p:cNvPr>
          <p:cNvSpPr/>
          <p:nvPr/>
        </p:nvSpPr>
        <p:spPr>
          <a:xfrm>
            <a:off x="6579668" y="1967497"/>
            <a:ext cx="4774132" cy="635266"/>
          </a:xfrm>
          <a:prstGeom prst="rect">
            <a:avLst/>
          </a:prstGeom>
          <a:solidFill>
            <a:schemeClr val="bg1">
              <a:lumMod val="75000"/>
              <a:alpha val="94901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71450" indent="-171450" fontAlgn="base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A3C </a:t>
            </a:r>
            <a:r>
              <a: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기법 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LSTM , Learning Rate , Discount Factor</a:t>
            </a:r>
          </a:p>
          <a:p>
            <a:pPr marL="171450" indent="-171450" fontAlgn="base"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Trading Unit , Delayed Reward Threshold , Epoch</a:t>
            </a:r>
          </a:p>
          <a:p>
            <a:pPr marL="171450" indent="-171450" fontAlgn="base">
              <a:buFont typeface="Wingdings" panose="05000000000000000000" pitchFamily="2" charset="2"/>
              <a:buChar char="ü"/>
            </a:pPr>
            <a:r>
              <a:rPr lang="ko-KR" altLang="en-US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위와 같은 강화학습 모델 요소들이 기록됨</a:t>
            </a:r>
            <a:r>
              <a:rPr lang="en-US" altLang="ko-KR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</a:p>
        </p:txBody>
      </p:sp>
      <p:sp>
        <p:nvSpPr>
          <p:cNvPr id="57" name="Google Shape;129;p16">
            <a:extLst>
              <a:ext uri="{FF2B5EF4-FFF2-40B4-BE49-F238E27FC236}">
                <a16:creationId xmlns:a16="http://schemas.microsoft.com/office/drawing/2014/main" id="{B92825EE-09D8-4D21-B42B-754D0742FC6C}"/>
              </a:ext>
            </a:extLst>
          </p:cNvPr>
          <p:cNvSpPr/>
          <p:nvPr/>
        </p:nvSpPr>
        <p:spPr>
          <a:xfrm>
            <a:off x="5198446" y="1967496"/>
            <a:ext cx="1330691" cy="635259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50800" dist="25400" dir="54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강화학습 설정</a:t>
            </a:r>
            <a:endParaRPr sz="1200" b="1" i="0" u="none" strike="noStrike" cap="none" dirty="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8FAA0D4-948E-49D7-83A6-9619449FE01C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4427621" y="2285126"/>
            <a:ext cx="77082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C1E2095-20A8-4C5E-A14B-1E2D68BD98E5}"/>
              </a:ext>
            </a:extLst>
          </p:cNvPr>
          <p:cNvCxnSpPr>
            <a:cxnSpLocks/>
          </p:cNvCxnSpPr>
          <p:nvPr/>
        </p:nvCxnSpPr>
        <p:spPr>
          <a:xfrm>
            <a:off x="4427621" y="3005417"/>
            <a:ext cx="77082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A38BFCF-C0E0-4E76-B86C-3479EC9D6E9B}"/>
              </a:ext>
            </a:extLst>
          </p:cNvPr>
          <p:cNvCxnSpPr>
            <a:cxnSpLocks/>
          </p:cNvCxnSpPr>
          <p:nvPr/>
        </p:nvCxnSpPr>
        <p:spPr>
          <a:xfrm>
            <a:off x="4427621" y="3735333"/>
            <a:ext cx="77082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F8E8BB0-60F7-486F-9BA0-346FEB7D60EE}"/>
              </a:ext>
            </a:extLst>
          </p:cNvPr>
          <p:cNvCxnSpPr>
            <a:cxnSpLocks/>
          </p:cNvCxnSpPr>
          <p:nvPr/>
        </p:nvCxnSpPr>
        <p:spPr>
          <a:xfrm>
            <a:off x="4427621" y="4486104"/>
            <a:ext cx="77082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6C5CFAB-E253-4882-A557-08A6B4E87A7F}"/>
              </a:ext>
            </a:extLst>
          </p:cNvPr>
          <p:cNvCxnSpPr>
            <a:cxnSpLocks/>
          </p:cNvCxnSpPr>
          <p:nvPr/>
        </p:nvCxnSpPr>
        <p:spPr>
          <a:xfrm>
            <a:off x="4427621" y="5167894"/>
            <a:ext cx="77082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E764E74-7A68-4411-8A57-B73F60726536}"/>
              </a:ext>
            </a:extLst>
          </p:cNvPr>
          <p:cNvCxnSpPr>
            <a:cxnSpLocks/>
          </p:cNvCxnSpPr>
          <p:nvPr/>
        </p:nvCxnSpPr>
        <p:spPr>
          <a:xfrm>
            <a:off x="4427621" y="5868934"/>
            <a:ext cx="77082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46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 txBox="1">
            <a:spLocks noGrp="1"/>
          </p:cNvSpPr>
          <p:nvPr>
            <p:ph type="title"/>
          </p:nvPr>
        </p:nvSpPr>
        <p:spPr>
          <a:xfrm>
            <a:off x="832101" y="166409"/>
            <a:ext cx="10515600" cy="1325563"/>
          </a:xfrm>
        </p:spPr>
        <p:txBody>
          <a:bodyPr/>
          <a:lstStyle/>
          <a:p>
            <a:pPr lvl="0"/>
            <a:r>
              <a:rPr lang="ko-KR" altLang="en-US" dirty="0">
                <a:solidFill>
                  <a:schemeClr val="bg1"/>
                </a:solidFill>
              </a:rPr>
              <a:t>프로젝트 문제점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9B94B7-3305-494E-B18D-BDE9B921B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114300" indent="0">
              <a:buNone/>
            </a:pPr>
            <a:r>
              <a:rPr lang="en-US" altLang="ko-KR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lang="ko-KR" altLang="en-US" dirty="0">
              <a:solidFill>
                <a:srgbClr val="262626"/>
              </a:solidFill>
            </a:endParaRPr>
          </a:p>
          <a:p>
            <a:r>
              <a:rPr lang="en-US" altLang="ko-KR" dirty="0"/>
              <a:t>Ww5</a:t>
            </a:r>
            <a:endParaRPr lang="ko-KR" altLang="en-US" dirty="0"/>
          </a:p>
        </p:txBody>
      </p:sp>
      <p:sp>
        <p:nvSpPr>
          <p:cNvPr id="355" name="Google Shape;355;p27"/>
          <p:cNvSpPr txBox="1"/>
          <p:nvPr/>
        </p:nvSpPr>
        <p:spPr>
          <a:xfrm>
            <a:off x="3370602" y="3875302"/>
            <a:ext cx="77154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301;p23">
            <a:extLst>
              <a:ext uri="{FF2B5EF4-FFF2-40B4-BE49-F238E27FC236}">
                <a16:creationId xmlns:a16="http://schemas.microsoft.com/office/drawing/2014/main" id="{C4834B70-97BD-448B-8BBC-4584F8B28799}"/>
              </a:ext>
            </a:extLst>
          </p:cNvPr>
          <p:cNvSpPr/>
          <p:nvPr/>
        </p:nvSpPr>
        <p:spPr>
          <a:xfrm>
            <a:off x="838200" y="1434225"/>
            <a:ext cx="1238261" cy="324000"/>
          </a:xfrm>
          <a:prstGeom prst="snip1Rect">
            <a:avLst>
              <a:gd name="adj" fmla="val 41181"/>
            </a:avLst>
          </a:prstGeom>
          <a:solidFill>
            <a:srgbClr val="C55A1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42025" anchor="ctr" anchorCtr="0">
            <a:noAutofit/>
          </a:bodyPr>
          <a:lstStyle/>
          <a:p>
            <a:pPr marL="144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bg1"/>
                </a:solidFill>
              </a:rPr>
              <a:t>문제 인식 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8" name="Google Shape;241;p21">
            <a:extLst>
              <a:ext uri="{FF2B5EF4-FFF2-40B4-BE49-F238E27FC236}">
                <a16:creationId xmlns:a16="http://schemas.microsoft.com/office/drawing/2014/main" id="{C14AC98F-8B0E-4C84-BC4B-1723238462F5}"/>
              </a:ext>
            </a:extLst>
          </p:cNvPr>
          <p:cNvSpPr/>
          <p:nvPr/>
        </p:nvSpPr>
        <p:spPr>
          <a:xfrm>
            <a:off x="870912" y="2143433"/>
            <a:ext cx="2472600" cy="25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모델</a:t>
            </a:r>
            <a:r>
              <a:rPr lang="en-US" altLang="ko-KR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정확도</a:t>
            </a:r>
            <a:endParaRPr sz="16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43;p21">
            <a:extLst>
              <a:ext uri="{FF2B5EF4-FFF2-40B4-BE49-F238E27FC236}">
                <a16:creationId xmlns:a16="http://schemas.microsoft.com/office/drawing/2014/main" id="{CA1C161D-6BAB-4D9A-93D2-76E6A91CA966}"/>
              </a:ext>
            </a:extLst>
          </p:cNvPr>
          <p:cNvSpPr/>
          <p:nvPr/>
        </p:nvSpPr>
        <p:spPr>
          <a:xfrm>
            <a:off x="870912" y="2446384"/>
            <a:ext cx="2459313" cy="1510748"/>
          </a:xfrm>
          <a:prstGeom prst="rect">
            <a:avLst/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1;p21">
            <a:extLst>
              <a:ext uri="{FF2B5EF4-FFF2-40B4-BE49-F238E27FC236}">
                <a16:creationId xmlns:a16="http://schemas.microsoft.com/office/drawing/2014/main" id="{7F92C3E8-7ED7-47FF-9FA5-9448882CC646}"/>
              </a:ext>
            </a:extLst>
          </p:cNvPr>
          <p:cNvSpPr/>
          <p:nvPr/>
        </p:nvSpPr>
        <p:spPr>
          <a:xfrm>
            <a:off x="898002" y="4583338"/>
            <a:ext cx="2472600" cy="258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Korbert</a:t>
            </a:r>
            <a:endParaRPr sz="16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43;p21">
            <a:extLst>
              <a:ext uri="{FF2B5EF4-FFF2-40B4-BE49-F238E27FC236}">
                <a16:creationId xmlns:a16="http://schemas.microsoft.com/office/drawing/2014/main" id="{ACE0C4BE-CB5D-4D28-923C-7FA9B6A6470D}"/>
              </a:ext>
            </a:extLst>
          </p:cNvPr>
          <p:cNvSpPr/>
          <p:nvPr/>
        </p:nvSpPr>
        <p:spPr>
          <a:xfrm>
            <a:off x="897011" y="4863062"/>
            <a:ext cx="2459313" cy="1510748"/>
          </a:xfrm>
          <a:prstGeom prst="rect">
            <a:avLst/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245;p21">
            <a:extLst>
              <a:ext uri="{FF2B5EF4-FFF2-40B4-BE49-F238E27FC236}">
                <a16:creationId xmlns:a16="http://schemas.microsoft.com/office/drawing/2014/main" id="{84DCB251-8547-4196-93AF-C94AB7180801}"/>
              </a:ext>
            </a:extLst>
          </p:cNvPr>
          <p:cNvSpPr/>
          <p:nvPr/>
        </p:nvSpPr>
        <p:spPr>
          <a:xfrm>
            <a:off x="8802826" y="2579403"/>
            <a:ext cx="239305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Font typeface="Arial"/>
              <a:buChar char="•"/>
            </a:pPr>
            <a:endParaRPr sz="1800" dirty="0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" name="Google Shape;302;p23">
            <a:extLst>
              <a:ext uri="{FF2B5EF4-FFF2-40B4-BE49-F238E27FC236}">
                <a16:creationId xmlns:a16="http://schemas.microsoft.com/office/drawing/2014/main" id="{3B3F1A39-02F5-4470-9512-AFAD6C7B2D9E}"/>
              </a:ext>
            </a:extLst>
          </p:cNvPr>
          <p:cNvCxnSpPr>
            <a:cxnSpLocks/>
          </p:cNvCxnSpPr>
          <p:nvPr/>
        </p:nvCxnSpPr>
        <p:spPr>
          <a:xfrm flipV="1">
            <a:off x="838200" y="1758225"/>
            <a:ext cx="10515600" cy="2455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118;p15">
            <a:extLst>
              <a:ext uri="{FF2B5EF4-FFF2-40B4-BE49-F238E27FC236}">
                <a16:creationId xmlns:a16="http://schemas.microsoft.com/office/drawing/2014/main" id="{963E294D-FC35-49A8-A364-1ABA6411D902}"/>
              </a:ext>
            </a:extLst>
          </p:cNvPr>
          <p:cNvSpPr/>
          <p:nvPr/>
        </p:nvSpPr>
        <p:spPr>
          <a:xfrm flipH="1">
            <a:off x="0" y="417443"/>
            <a:ext cx="159026" cy="675861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13;p24">
            <a:extLst>
              <a:ext uri="{FF2B5EF4-FFF2-40B4-BE49-F238E27FC236}">
                <a16:creationId xmlns:a16="http://schemas.microsoft.com/office/drawing/2014/main" id="{B45D7225-ABA4-4DCB-A1EB-FAD12AD09D58}"/>
              </a:ext>
            </a:extLst>
          </p:cNvPr>
          <p:cNvSpPr/>
          <p:nvPr/>
        </p:nvSpPr>
        <p:spPr>
          <a:xfrm>
            <a:off x="909087" y="2477594"/>
            <a:ext cx="2421138" cy="1409713"/>
          </a:xfrm>
          <a:prstGeom prst="cube">
            <a:avLst>
              <a:gd name="adj" fmla="val 3199"/>
            </a:avLst>
          </a:prstGeom>
          <a:solidFill>
            <a:srgbClr val="F2F2F2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ko-KR" sz="1800" dirty="0"/>
          </a:p>
          <a:p>
            <a:br>
              <a:rPr lang="en-US" altLang="ko-KR" sz="1800" dirty="0"/>
            </a:b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300;p23" descr="KoNLPy: Korean NLP in Python — KoNLPy 0.5.2 documentation">
            <a:extLst>
              <a:ext uri="{FF2B5EF4-FFF2-40B4-BE49-F238E27FC236}">
                <a16:creationId xmlns:a16="http://schemas.microsoft.com/office/drawing/2014/main" id="{06728FF3-2B4A-4A63-B297-E028E22780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830" y="2962428"/>
            <a:ext cx="710999" cy="908289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03;p23">
            <a:extLst>
              <a:ext uri="{FF2B5EF4-FFF2-40B4-BE49-F238E27FC236}">
                <a16:creationId xmlns:a16="http://schemas.microsoft.com/office/drawing/2014/main" id="{6421E493-8E95-467F-99B6-36A3A9F0F3A0}"/>
              </a:ext>
            </a:extLst>
          </p:cNvPr>
          <p:cNvSpPr/>
          <p:nvPr/>
        </p:nvSpPr>
        <p:spPr>
          <a:xfrm>
            <a:off x="917322" y="2588134"/>
            <a:ext cx="257205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5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감성분석</a:t>
            </a:r>
            <a:endParaRPr sz="105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" name="Google Shape;319;p24">
            <a:extLst>
              <a:ext uri="{FF2B5EF4-FFF2-40B4-BE49-F238E27FC236}">
                <a16:creationId xmlns:a16="http://schemas.microsoft.com/office/drawing/2014/main" id="{3CD486BB-62DC-41AF-A4EC-904B5BF5ED71}"/>
              </a:ext>
            </a:extLst>
          </p:cNvPr>
          <p:cNvCxnSpPr/>
          <p:nvPr/>
        </p:nvCxnSpPr>
        <p:spPr>
          <a:xfrm>
            <a:off x="971067" y="2885369"/>
            <a:ext cx="399638" cy="0"/>
          </a:xfrm>
          <a:prstGeom prst="straightConnector1">
            <a:avLst/>
          </a:prstGeom>
          <a:noFill/>
          <a:ln w="1905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7C0EC28-07EA-40D9-A00E-B38431D03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053" y="3141403"/>
            <a:ext cx="1215901" cy="460854"/>
          </a:xfrm>
          <a:prstGeom prst="rect">
            <a:avLst/>
          </a:prstGeom>
        </p:spPr>
      </p:pic>
      <p:sp>
        <p:nvSpPr>
          <p:cNvPr id="40" name="Google Shape;160;p18">
            <a:extLst>
              <a:ext uri="{FF2B5EF4-FFF2-40B4-BE49-F238E27FC236}">
                <a16:creationId xmlns:a16="http://schemas.microsoft.com/office/drawing/2014/main" id="{981E9255-2ADB-4B72-A8DA-B04C7AC34AD8}"/>
              </a:ext>
            </a:extLst>
          </p:cNvPr>
          <p:cNvSpPr/>
          <p:nvPr/>
        </p:nvSpPr>
        <p:spPr>
          <a:xfrm>
            <a:off x="3831779" y="2133801"/>
            <a:ext cx="7416000" cy="1260000"/>
          </a:xfrm>
          <a:prstGeom prst="rect">
            <a:avLst/>
          </a:prstGeom>
          <a:solidFill>
            <a:srgbClr val="FFF2CC">
              <a:alpha val="94901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313;p24">
            <a:extLst>
              <a:ext uri="{FF2B5EF4-FFF2-40B4-BE49-F238E27FC236}">
                <a16:creationId xmlns:a16="http://schemas.microsoft.com/office/drawing/2014/main" id="{7E0E9D31-CFFA-48FE-9A99-EF7BD31EA409}"/>
              </a:ext>
            </a:extLst>
          </p:cNvPr>
          <p:cNvSpPr/>
          <p:nvPr/>
        </p:nvSpPr>
        <p:spPr>
          <a:xfrm>
            <a:off x="923733" y="4913579"/>
            <a:ext cx="2448000" cy="1404000"/>
          </a:xfrm>
          <a:prstGeom prst="cube">
            <a:avLst>
              <a:gd name="adj" fmla="val 3199"/>
            </a:avLst>
          </a:prstGeom>
          <a:solidFill>
            <a:srgbClr val="F2F2F2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lang="en-US" altLang="ko-KR" sz="1800" dirty="0"/>
          </a:p>
          <a:p>
            <a:br>
              <a:rPr lang="en-US" altLang="ko-KR" sz="1800" dirty="0"/>
            </a:b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160;p18">
            <a:extLst>
              <a:ext uri="{FF2B5EF4-FFF2-40B4-BE49-F238E27FC236}">
                <a16:creationId xmlns:a16="http://schemas.microsoft.com/office/drawing/2014/main" id="{CE5FDAC3-3366-48AB-B049-5DDF15C3569F}"/>
              </a:ext>
            </a:extLst>
          </p:cNvPr>
          <p:cNvSpPr/>
          <p:nvPr/>
        </p:nvSpPr>
        <p:spPr>
          <a:xfrm>
            <a:off x="3831779" y="4487090"/>
            <a:ext cx="7430014" cy="1346463"/>
          </a:xfrm>
          <a:prstGeom prst="rect">
            <a:avLst/>
          </a:prstGeom>
          <a:solidFill>
            <a:srgbClr val="FFF2CC">
              <a:alpha val="94901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274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232;p20">
            <a:extLst>
              <a:ext uri="{FF2B5EF4-FFF2-40B4-BE49-F238E27FC236}">
                <a16:creationId xmlns:a16="http://schemas.microsoft.com/office/drawing/2014/main" id="{9B85B0F7-844D-4FA6-AB77-FD9D50DFB25D}"/>
              </a:ext>
            </a:extLst>
          </p:cNvPr>
          <p:cNvSpPr/>
          <p:nvPr/>
        </p:nvSpPr>
        <p:spPr>
          <a:xfrm>
            <a:off x="3831778" y="5935340"/>
            <a:ext cx="7416000" cy="549799"/>
          </a:xfrm>
          <a:prstGeom prst="rect">
            <a:avLst/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● 모델 자체가 네이버 영화 리뷰로 만들어진 알고리즘</a:t>
            </a:r>
            <a:r>
              <a:rPr lang="en-US" altLang="ko-KR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뉴스 기사 적용 한계</a:t>
            </a:r>
            <a:endParaRPr lang="en-US" altLang="ko-KR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ko-KR" alt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● 정확도 </a:t>
            </a:r>
            <a:r>
              <a:rPr lang="en-US" altLang="ko-KR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54% 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232;p20">
            <a:extLst>
              <a:ext uri="{FF2B5EF4-FFF2-40B4-BE49-F238E27FC236}">
                <a16:creationId xmlns:a16="http://schemas.microsoft.com/office/drawing/2014/main" id="{0F48D38B-5AD0-4417-9726-F6765A111ED0}"/>
              </a:ext>
            </a:extLst>
          </p:cNvPr>
          <p:cNvSpPr/>
          <p:nvPr/>
        </p:nvSpPr>
        <p:spPr>
          <a:xfrm>
            <a:off x="3831778" y="3462124"/>
            <a:ext cx="7416000" cy="532354"/>
          </a:xfrm>
          <a:prstGeom prst="rect">
            <a:avLst/>
          </a:prstGeom>
          <a:noFill/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alt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● 훈련 데이터 수 부족</a:t>
            </a:r>
            <a:r>
              <a:rPr lang="en-US" altLang="ko-KR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수기 </a:t>
            </a:r>
            <a:r>
              <a:rPr lang="en-US" altLang="ko-KR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label</a:t>
            </a:r>
            <a:r>
              <a:rPr lang="ko-KR" alt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비효율적 </a:t>
            </a:r>
            <a:r>
              <a:rPr lang="en-US" altLang="ko-KR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  LSTM/CNN </a:t>
            </a:r>
            <a:r>
              <a:rPr lang="ko-KR" alt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적용 </a:t>
            </a:r>
            <a:endParaRPr lang="en-US" altLang="ko-KR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ko-KR" alt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● 정확도 </a:t>
            </a:r>
            <a:r>
              <a:rPr lang="en-US" altLang="ko-KR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60% </a:t>
            </a:r>
            <a:r>
              <a:rPr lang="ko-KR" alt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미만</a:t>
            </a: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2F0925-7E68-4ACE-9B3C-EA32F0C1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721" y="5213166"/>
            <a:ext cx="1887140" cy="1036658"/>
          </a:xfrm>
          <a:prstGeom prst="rect">
            <a:avLst/>
          </a:prstGeom>
        </p:spPr>
      </p:pic>
      <p:sp>
        <p:nvSpPr>
          <p:cNvPr id="46" name="Google Shape;303;p23">
            <a:extLst>
              <a:ext uri="{FF2B5EF4-FFF2-40B4-BE49-F238E27FC236}">
                <a16:creationId xmlns:a16="http://schemas.microsoft.com/office/drawing/2014/main" id="{677D524D-70E7-44A7-991A-4B3DD18D893B}"/>
              </a:ext>
            </a:extLst>
          </p:cNvPr>
          <p:cNvSpPr/>
          <p:nvPr/>
        </p:nvSpPr>
        <p:spPr>
          <a:xfrm>
            <a:off x="930207" y="4923097"/>
            <a:ext cx="257205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ko-KR" altLang="en-US" sz="1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형태소 분석</a:t>
            </a:r>
            <a:endParaRPr sz="11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" name="Google Shape;319;p24">
            <a:extLst>
              <a:ext uri="{FF2B5EF4-FFF2-40B4-BE49-F238E27FC236}">
                <a16:creationId xmlns:a16="http://schemas.microsoft.com/office/drawing/2014/main" id="{B426B46E-02A6-4E7B-BD80-CC565BB4CEE3}"/>
              </a:ext>
            </a:extLst>
          </p:cNvPr>
          <p:cNvCxnSpPr/>
          <p:nvPr/>
        </p:nvCxnSpPr>
        <p:spPr>
          <a:xfrm>
            <a:off x="993597" y="5171277"/>
            <a:ext cx="399638" cy="0"/>
          </a:xfrm>
          <a:prstGeom prst="straightConnector1">
            <a:avLst/>
          </a:prstGeom>
          <a:noFill/>
          <a:ln w="19050" cap="flat" cmpd="sng">
            <a:solidFill>
              <a:srgbClr val="FF66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313;p24">
            <a:extLst>
              <a:ext uri="{FF2B5EF4-FFF2-40B4-BE49-F238E27FC236}">
                <a16:creationId xmlns:a16="http://schemas.microsoft.com/office/drawing/2014/main" id="{B768934C-C468-4A86-ACB3-A506401A4257}"/>
              </a:ext>
            </a:extLst>
          </p:cNvPr>
          <p:cNvSpPr/>
          <p:nvPr/>
        </p:nvSpPr>
        <p:spPr>
          <a:xfrm>
            <a:off x="3856790" y="4512235"/>
            <a:ext cx="3689996" cy="1292386"/>
          </a:xfrm>
          <a:prstGeom prst="cube">
            <a:avLst>
              <a:gd name="adj" fmla="val 3199"/>
            </a:avLst>
          </a:prstGeom>
          <a:solidFill>
            <a:srgbClr val="F2F2F2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A937535-861B-4B5C-A502-CC44A5B0EA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089" y="4639778"/>
            <a:ext cx="2235664" cy="9954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509D4EF-5E8C-4D2C-B32F-2679EC3A29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4699" y="4745390"/>
            <a:ext cx="2384158" cy="10052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0D48ABC-09AC-4610-9946-CAB5230E48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9160" y="4667424"/>
            <a:ext cx="1455868" cy="4551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5" name="그래픽 24" descr="비디오 카메라">
            <a:extLst>
              <a:ext uri="{FF2B5EF4-FFF2-40B4-BE49-F238E27FC236}">
                <a16:creationId xmlns:a16="http://schemas.microsoft.com/office/drawing/2014/main" id="{D6305C70-4321-450B-9B96-F43A593E60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0634800">
            <a:off x="3896586" y="4962083"/>
            <a:ext cx="665711" cy="665711"/>
          </a:xfrm>
          <a:prstGeom prst="rect">
            <a:avLst/>
          </a:prstGeom>
        </p:spPr>
      </p:pic>
      <p:sp>
        <p:nvSpPr>
          <p:cNvPr id="50" name="Google Shape;313;p24">
            <a:extLst>
              <a:ext uri="{FF2B5EF4-FFF2-40B4-BE49-F238E27FC236}">
                <a16:creationId xmlns:a16="http://schemas.microsoft.com/office/drawing/2014/main" id="{70954793-ADEE-4EDC-A7F1-F730C6094532}"/>
              </a:ext>
            </a:extLst>
          </p:cNvPr>
          <p:cNvSpPr/>
          <p:nvPr/>
        </p:nvSpPr>
        <p:spPr>
          <a:xfrm>
            <a:off x="7619156" y="4512235"/>
            <a:ext cx="3576722" cy="1292387"/>
          </a:xfrm>
          <a:prstGeom prst="cube">
            <a:avLst>
              <a:gd name="adj" fmla="val 3199"/>
            </a:avLst>
          </a:prstGeom>
          <a:solidFill>
            <a:srgbClr val="F2F2F2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Google Shape;216;p20">
            <a:extLst>
              <a:ext uri="{FF2B5EF4-FFF2-40B4-BE49-F238E27FC236}">
                <a16:creationId xmlns:a16="http://schemas.microsoft.com/office/drawing/2014/main" id="{9EAB8E52-BB7E-4FC6-BC45-6E0376FE6D2C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742274" y="4642955"/>
            <a:ext cx="1879412" cy="1113655"/>
          </a:xfrm>
          <a:prstGeom prst="rect">
            <a:avLst/>
          </a:prstGeom>
          <a:noFill/>
          <a:ln w="28575" cap="flat" cmpd="sng">
            <a:solidFill>
              <a:srgbClr val="8DA9D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2" name="Google Shape;217;p20">
            <a:extLst>
              <a:ext uri="{FF2B5EF4-FFF2-40B4-BE49-F238E27FC236}">
                <a16:creationId xmlns:a16="http://schemas.microsoft.com/office/drawing/2014/main" id="{E57FCF19-DCDB-4402-9E12-F9D668173265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258798" y="4745390"/>
            <a:ext cx="2147436" cy="961601"/>
          </a:xfrm>
          <a:prstGeom prst="rect">
            <a:avLst/>
          </a:prstGeom>
          <a:noFill/>
          <a:ln w="28575" cap="flat" cmpd="sng">
            <a:solidFill>
              <a:srgbClr val="8DA9D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3" name="Google Shape;218;p20">
            <a:extLst>
              <a:ext uri="{FF2B5EF4-FFF2-40B4-BE49-F238E27FC236}">
                <a16:creationId xmlns:a16="http://schemas.microsoft.com/office/drawing/2014/main" id="{DF8683C1-4FCB-406A-81AC-2E6E69F3AF12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269007" y="4794237"/>
            <a:ext cx="1860555" cy="962373"/>
          </a:xfrm>
          <a:prstGeom prst="rect">
            <a:avLst/>
          </a:prstGeom>
          <a:noFill/>
          <a:ln w="19050" cap="flat" cmpd="sng">
            <a:solidFill>
              <a:srgbClr val="8DA9D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" name="Google Shape;222;p20" descr="아시아경제">
            <a:extLst>
              <a:ext uri="{FF2B5EF4-FFF2-40B4-BE49-F238E27FC236}">
                <a16:creationId xmlns:a16="http://schemas.microsoft.com/office/drawing/2014/main" id="{10DC52BC-953A-4EA7-996C-D25002DE0FAA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342034" y="4622524"/>
            <a:ext cx="1714500" cy="3905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930F6C1-53F9-4A0B-977D-245EB76032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58979" y="6053892"/>
            <a:ext cx="756715" cy="165919"/>
          </a:xfrm>
          <a:prstGeom prst="rect">
            <a:avLst/>
          </a:prstGeom>
        </p:spPr>
      </p:pic>
      <p:sp>
        <p:nvSpPr>
          <p:cNvPr id="58" name="Google Shape;313;p24">
            <a:extLst>
              <a:ext uri="{FF2B5EF4-FFF2-40B4-BE49-F238E27FC236}">
                <a16:creationId xmlns:a16="http://schemas.microsoft.com/office/drawing/2014/main" id="{057123F0-339F-4648-BA12-A04BCE54F1DB}"/>
              </a:ext>
            </a:extLst>
          </p:cNvPr>
          <p:cNvSpPr/>
          <p:nvPr/>
        </p:nvSpPr>
        <p:spPr>
          <a:xfrm>
            <a:off x="7646690" y="2155035"/>
            <a:ext cx="3549187" cy="1235638"/>
          </a:xfrm>
          <a:prstGeom prst="cube">
            <a:avLst>
              <a:gd name="adj" fmla="val 3199"/>
            </a:avLst>
          </a:prstGeom>
          <a:solidFill>
            <a:srgbClr val="F2F2F2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83BEAE9-8893-4403-9D18-DE00D1D9CBD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66804" y="2271699"/>
            <a:ext cx="2058433" cy="10426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33C875B0-147D-485A-A2DF-1A8581576E3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23272" y="2252763"/>
            <a:ext cx="1333262" cy="10615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7" name="그래픽 56" descr="기어 헤드">
            <a:extLst>
              <a:ext uri="{FF2B5EF4-FFF2-40B4-BE49-F238E27FC236}">
                <a16:creationId xmlns:a16="http://schemas.microsoft.com/office/drawing/2014/main" id="{1CC01375-E716-4625-A928-82A0B1B359F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94869" y="2421352"/>
            <a:ext cx="914400" cy="91440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3F92E43-486C-4133-B14D-23588628DD9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898536" y="2746982"/>
            <a:ext cx="453139" cy="18073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AB5E0946-2113-4B69-AB6F-A76AEFE540E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79011" y="3081734"/>
            <a:ext cx="479787" cy="183543"/>
          </a:xfrm>
          <a:prstGeom prst="rect">
            <a:avLst/>
          </a:prstGeom>
        </p:spPr>
      </p:pic>
      <p:sp>
        <p:nvSpPr>
          <p:cNvPr id="64" name="Google Shape;313;p24">
            <a:extLst>
              <a:ext uri="{FF2B5EF4-FFF2-40B4-BE49-F238E27FC236}">
                <a16:creationId xmlns:a16="http://schemas.microsoft.com/office/drawing/2014/main" id="{9F94432D-2066-4030-B977-048A2BB65DBE}"/>
              </a:ext>
            </a:extLst>
          </p:cNvPr>
          <p:cNvSpPr/>
          <p:nvPr/>
        </p:nvSpPr>
        <p:spPr>
          <a:xfrm>
            <a:off x="3857385" y="2171904"/>
            <a:ext cx="3716005" cy="1207591"/>
          </a:xfrm>
          <a:prstGeom prst="cube">
            <a:avLst>
              <a:gd name="adj" fmla="val 3199"/>
            </a:avLst>
          </a:prstGeom>
          <a:solidFill>
            <a:srgbClr val="F2F2F2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F01AA367-361A-458C-A493-6635048A04D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929160" y="2264278"/>
            <a:ext cx="1925091" cy="10712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68463C5E-2C9F-451A-BFDA-9C345CCCBAF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60540" y="2764213"/>
            <a:ext cx="580498" cy="293836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DB0AA59F-4162-4669-96EF-A45EE2C371A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01170" y="3082829"/>
            <a:ext cx="737689" cy="236234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BF66C023-64C0-4156-9A2C-48CAF8938DA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84041" y="2761627"/>
            <a:ext cx="728593" cy="297385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F9EE637F-A9BC-4969-8BE6-C1D286231D5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902600" y="2545366"/>
            <a:ext cx="1212262" cy="185461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700AB9B6-E6F4-4414-A478-DD887D3B0C6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607814" y="2278018"/>
            <a:ext cx="621026" cy="222822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6D2151F9-6497-49F2-815D-EEC19DD38EA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902600" y="2270449"/>
            <a:ext cx="660718" cy="230392"/>
          </a:xfrm>
          <a:prstGeom prst="rect">
            <a:avLst/>
          </a:prstGeom>
        </p:spPr>
      </p:pic>
      <p:sp>
        <p:nvSpPr>
          <p:cNvPr id="74" name="Google Shape;182;p19">
            <a:extLst>
              <a:ext uri="{FF2B5EF4-FFF2-40B4-BE49-F238E27FC236}">
                <a16:creationId xmlns:a16="http://schemas.microsoft.com/office/drawing/2014/main" id="{4331B9FB-37C8-4FFE-8CF0-F1924835BAAE}"/>
              </a:ext>
            </a:extLst>
          </p:cNvPr>
          <p:cNvSpPr/>
          <p:nvPr/>
        </p:nvSpPr>
        <p:spPr>
          <a:xfrm>
            <a:off x="3925199" y="2266384"/>
            <a:ext cx="1108800" cy="180000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txBody>
          <a:bodyPr spcFirstLastPara="1" wrap="square" lIns="33225" tIns="45700" rIns="332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14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ID, Title, label</a:t>
            </a:r>
            <a:endParaRPr sz="1014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182;p19">
            <a:extLst>
              <a:ext uri="{FF2B5EF4-FFF2-40B4-BE49-F238E27FC236}">
                <a16:creationId xmlns:a16="http://schemas.microsoft.com/office/drawing/2014/main" id="{E6D4C543-A9C8-40E6-A629-848F4B6A407C}"/>
              </a:ext>
            </a:extLst>
          </p:cNvPr>
          <p:cNvSpPr/>
          <p:nvPr/>
        </p:nvSpPr>
        <p:spPr>
          <a:xfrm rot="20885178">
            <a:off x="6660485" y="3010653"/>
            <a:ext cx="827039" cy="254377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txBody>
          <a:bodyPr spcFirstLastPara="1" wrap="square" lIns="33225" tIns="45700" rIns="332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14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종목별 </a:t>
            </a:r>
            <a:r>
              <a:rPr lang="en-US" altLang="ko-KR" sz="1014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200</a:t>
            </a:r>
            <a:r>
              <a:rPr lang="ko-KR" altLang="en-US" sz="1014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개</a:t>
            </a:r>
            <a:endParaRPr sz="1014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0AF764-431D-49C3-9548-8045341B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CJ</a:t>
            </a:r>
            <a:r>
              <a:rPr lang="ko-KR" altLang="en-US" dirty="0">
                <a:solidFill>
                  <a:schemeClr val="bg1"/>
                </a:solidFill>
              </a:rPr>
              <a:t>제일제당 감성분석</a:t>
            </a:r>
          </a:p>
        </p:txBody>
      </p:sp>
      <p:sp>
        <p:nvSpPr>
          <p:cNvPr id="4" name="Google Shape;118;p15">
            <a:extLst>
              <a:ext uri="{FF2B5EF4-FFF2-40B4-BE49-F238E27FC236}">
                <a16:creationId xmlns:a16="http://schemas.microsoft.com/office/drawing/2014/main" id="{9B71E797-9DAC-41A7-968A-8CC3DDCC677C}"/>
              </a:ext>
            </a:extLst>
          </p:cNvPr>
          <p:cNvSpPr/>
          <p:nvPr/>
        </p:nvSpPr>
        <p:spPr>
          <a:xfrm flipH="1">
            <a:off x="0" y="417443"/>
            <a:ext cx="159026" cy="675861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301;p23">
            <a:extLst>
              <a:ext uri="{FF2B5EF4-FFF2-40B4-BE49-F238E27FC236}">
                <a16:creationId xmlns:a16="http://schemas.microsoft.com/office/drawing/2014/main" id="{2F584D84-CE1C-4985-ADB4-8CE7918657D0}"/>
              </a:ext>
            </a:extLst>
          </p:cNvPr>
          <p:cNvSpPr/>
          <p:nvPr/>
        </p:nvSpPr>
        <p:spPr>
          <a:xfrm>
            <a:off x="838200" y="1434225"/>
            <a:ext cx="1238261" cy="324000"/>
          </a:xfrm>
          <a:prstGeom prst="snip1Rect">
            <a:avLst>
              <a:gd name="adj" fmla="val 41181"/>
            </a:avLst>
          </a:prstGeom>
          <a:solidFill>
            <a:srgbClr val="C55A1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42025" anchor="ctr" anchorCtr="0">
            <a:noAutofit/>
          </a:bodyPr>
          <a:lstStyle/>
          <a:p>
            <a:pPr marL="144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bg1"/>
                </a:solidFill>
              </a:rPr>
              <a:t>적용 이유</a:t>
            </a:r>
            <a:endParaRPr b="1" dirty="0">
              <a:solidFill>
                <a:schemeClr val="bg1"/>
              </a:solidFill>
            </a:endParaRPr>
          </a:p>
        </p:txBody>
      </p:sp>
      <p:cxnSp>
        <p:nvCxnSpPr>
          <p:cNvPr id="9" name="Google Shape;315;p24">
            <a:extLst>
              <a:ext uri="{FF2B5EF4-FFF2-40B4-BE49-F238E27FC236}">
                <a16:creationId xmlns:a16="http://schemas.microsoft.com/office/drawing/2014/main" id="{0A976D75-324C-4C57-9D62-1B78B651B62A}"/>
              </a:ext>
            </a:extLst>
          </p:cNvPr>
          <p:cNvCxnSpPr>
            <a:cxnSpLocks/>
          </p:cNvCxnSpPr>
          <p:nvPr/>
        </p:nvCxnSpPr>
        <p:spPr>
          <a:xfrm>
            <a:off x="838200" y="1836808"/>
            <a:ext cx="11068251" cy="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7E8176E-B548-41AA-A5B8-4194DD3D5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01" y="2616374"/>
            <a:ext cx="5194068" cy="3895551"/>
          </a:xfrm>
          <a:prstGeom prst="rect">
            <a:avLst/>
          </a:prstGeom>
        </p:spPr>
      </p:pic>
      <p:pic>
        <p:nvPicPr>
          <p:cNvPr id="10" name="그림 9" descr="텍스트, 필기구, 문구, 연필이(가) 표시된 사진&#10;&#10;자동 생성된 설명">
            <a:extLst>
              <a:ext uri="{FF2B5EF4-FFF2-40B4-BE49-F238E27FC236}">
                <a16:creationId xmlns:a16="http://schemas.microsoft.com/office/drawing/2014/main" id="{9DC2B057-2732-46BD-84D1-8A72E9FDC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833" y="2597324"/>
            <a:ext cx="5194067" cy="39219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0A7105-993A-44BA-9ECF-B5617F9C2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822" t="-13605" r="8479" b="16666"/>
          <a:stretch/>
        </p:blipFill>
        <p:spPr>
          <a:xfrm>
            <a:off x="6288833" y="2274263"/>
            <a:ext cx="5194067" cy="2864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85D589D-830B-43B9-A4D5-A15FC8A755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9465" t="16262" r="24280" b="-12410"/>
          <a:stretch/>
        </p:blipFill>
        <p:spPr>
          <a:xfrm>
            <a:off x="0" y="2344559"/>
            <a:ext cx="5903168" cy="243446"/>
          </a:xfrm>
          <a:prstGeom prst="rect">
            <a:avLst/>
          </a:prstGeom>
        </p:spPr>
      </p:pic>
      <p:sp>
        <p:nvSpPr>
          <p:cNvPr id="16" name="Google Shape;295;p23">
            <a:extLst>
              <a:ext uri="{FF2B5EF4-FFF2-40B4-BE49-F238E27FC236}">
                <a16:creationId xmlns:a16="http://schemas.microsoft.com/office/drawing/2014/main" id="{A60FB650-D89C-4FD3-A5F7-1A8FB4F84E33}"/>
              </a:ext>
            </a:extLst>
          </p:cNvPr>
          <p:cNvSpPr/>
          <p:nvPr/>
        </p:nvSpPr>
        <p:spPr>
          <a:xfrm>
            <a:off x="7919078" y="1918176"/>
            <a:ext cx="1933575" cy="3437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감성분석 미적용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95;p23">
            <a:extLst>
              <a:ext uri="{FF2B5EF4-FFF2-40B4-BE49-F238E27FC236}">
                <a16:creationId xmlns:a16="http://schemas.microsoft.com/office/drawing/2014/main" id="{B3FB3B10-A095-4DD7-9AFF-6B5FA96C08F5}"/>
              </a:ext>
            </a:extLst>
          </p:cNvPr>
          <p:cNvSpPr/>
          <p:nvPr/>
        </p:nvSpPr>
        <p:spPr>
          <a:xfrm>
            <a:off x="2232653" y="1927701"/>
            <a:ext cx="1933575" cy="3437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감성분석 적용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667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35DC0-D77B-45D4-AF14-DD365F6AD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2F2F2"/>
                </a:solidFill>
              </a:rPr>
              <a:t>해결방안 </a:t>
            </a:r>
            <a:r>
              <a:rPr lang="en-US" altLang="ko-KR" sz="5400" dirty="0">
                <a:solidFill>
                  <a:srgbClr val="F2F2F2"/>
                </a:solidFill>
              </a:rPr>
              <a:t>1.</a:t>
            </a:r>
            <a:r>
              <a:rPr lang="ko-KR" altLang="en-US" dirty="0">
                <a:solidFill>
                  <a:srgbClr val="F2F2F2"/>
                </a:solidFill>
              </a:rPr>
              <a:t>주가 변동에 따른 감성분석 </a:t>
            </a:r>
            <a:endParaRPr lang="ko-KR" altLang="en-US" dirty="0"/>
          </a:p>
        </p:txBody>
      </p:sp>
      <p:sp>
        <p:nvSpPr>
          <p:cNvPr id="4" name="Google Shape;301;p23">
            <a:extLst>
              <a:ext uri="{FF2B5EF4-FFF2-40B4-BE49-F238E27FC236}">
                <a16:creationId xmlns:a16="http://schemas.microsoft.com/office/drawing/2014/main" id="{35FCBC03-3D84-4991-994A-1934046D92B0}"/>
              </a:ext>
            </a:extLst>
          </p:cNvPr>
          <p:cNvSpPr/>
          <p:nvPr/>
        </p:nvSpPr>
        <p:spPr>
          <a:xfrm>
            <a:off x="838200" y="1434225"/>
            <a:ext cx="1238261" cy="324000"/>
          </a:xfrm>
          <a:prstGeom prst="snip1Rect">
            <a:avLst>
              <a:gd name="adj" fmla="val 41181"/>
            </a:avLst>
          </a:prstGeom>
          <a:solidFill>
            <a:srgbClr val="C55A1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42025" anchor="ctr" anchorCtr="0">
            <a:noAutofit/>
          </a:bodyPr>
          <a:lstStyle/>
          <a:p>
            <a:pPr marL="144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bg1"/>
                </a:solidFill>
              </a:rPr>
              <a:t>모델 구성</a:t>
            </a:r>
            <a:endParaRPr b="1" dirty="0">
              <a:solidFill>
                <a:schemeClr val="bg1"/>
              </a:solidFill>
            </a:endParaRPr>
          </a:p>
        </p:txBody>
      </p:sp>
      <p:cxnSp>
        <p:nvCxnSpPr>
          <p:cNvPr id="5" name="Google Shape;302;p23">
            <a:extLst>
              <a:ext uri="{FF2B5EF4-FFF2-40B4-BE49-F238E27FC236}">
                <a16:creationId xmlns:a16="http://schemas.microsoft.com/office/drawing/2014/main" id="{52EC15C5-9DD1-46F7-95BA-50320CC5C840}"/>
              </a:ext>
            </a:extLst>
          </p:cNvPr>
          <p:cNvCxnSpPr>
            <a:cxnSpLocks/>
          </p:cNvCxnSpPr>
          <p:nvPr/>
        </p:nvCxnSpPr>
        <p:spPr>
          <a:xfrm flipV="1">
            <a:off x="838200" y="1758225"/>
            <a:ext cx="10515600" cy="2455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E3E5FDDE-50FD-49FA-9787-62D036FD57BF}"/>
              </a:ext>
            </a:extLst>
          </p:cNvPr>
          <p:cNvGrpSpPr/>
          <p:nvPr/>
        </p:nvGrpSpPr>
        <p:grpSpPr>
          <a:xfrm>
            <a:off x="877556" y="1850177"/>
            <a:ext cx="2880000" cy="3528000"/>
            <a:chOff x="7659413" y="1670047"/>
            <a:chExt cx="4256486" cy="3559930"/>
          </a:xfrm>
        </p:grpSpPr>
        <p:sp>
          <p:nvSpPr>
            <p:cNvPr id="7" name="Google Shape;293;p23">
              <a:extLst>
                <a:ext uri="{FF2B5EF4-FFF2-40B4-BE49-F238E27FC236}">
                  <a16:creationId xmlns:a16="http://schemas.microsoft.com/office/drawing/2014/main" id="{B63A553A-3F87-48EC-BF6C-B4480B8E077F}"/>
                </a:ext>
              </a:extLst>
            </p:cNvPr>
            <p:cNvSpPr/>
            <p:nvPr/>
          </p:nvSpPr>
          <p:spPr>
            <a:xfrm>
              <a:off x="7659413" y="2128401"/>
              <a:ext cx="4248000" cy="3101576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5;p23">
              <a:extLst>
                <a:ext uri="{FF2B5EF4-FFF2-40B4-BE49-F238E27FC236}">
                  <a16:creationId xmlns:a16="http://schemas.microsoft.com/office/drawing/2014/main" id="{8735CE0A-73A1-4D49-8B5F-0A234CF9609D}"/>
                </a:ext>
              </a:extLst>
            </p:cNvPr>
            <p:cNvSpPr/>
            <p:nvPr/>
          </p:nvSpPr>
          <p:spPr>
            <a:xfrm>
              <a:off x="7667899" y="1670047"/>
              <a:ext cx="4248000" cy="346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주식 정보</a:t>
              </a: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293;p23">
            <a:extLst>
              <a:ext uri="{FF2B5EF4-FFF2-40B4-BE49-F238E27FC236}">
                <a16:creationId xmlns:a16="http://schemas.microsoft.com/office/drawing/2014/main" id="{144D2883-0577-4524-96C7-38BE979B4286}"/>
              </a:ext>
            </a:extLst>
          </p:cNvPr>
          <p:cNvSpPr/>
          <p:nvPr/>
        </p:nvSpPr>
        <p:spPr>
          <a:xfrm>
            <a:off x="3904254" y="2304420"/>
            <a:ext cx="2874258" cy="3073757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295;p23">
            <a:extLst>
              <a:ext uri="{FF2B5EF4-FFF2-40B4-BE49-F238E27FC236}">
                <a16:creationId xmlns:a16="http://schemas.microsoft.com/office/drawing/2014/main" id="{BD5B23A6-0FD3-42D3-9C1F-417BFB98C1FF}"/>
              </a:ext>
            </a:extLst>
          </p:cNvPr>
          <p:cNvSpPr/>
          <p:nvPr/>
        </p:nvSpPr>
        <p:spPr>
          <a:xfrm>
            <a:off x="3909996" y="1850177"/>
            <a:ext cx="2874258" cy="3437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뉴스 확인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4F3DC0-048F-4EDF-A4D2-80085A8F088A}"/>
              </a:ext>
            </a:extLst>
          </p:cNvPr>
          <p:cNvGrpSpPr/>
          <p:nvPr/>
        </p:nvGrpSpPr>
        <p:grpSpPr>
          <a:xfrm>
            <a:off x="8388063" y="1850177"/>
            <a:ext cx="2879999" cy="3528000"/>
            <a:chOff x="7659414" y="1670047"/>
            <a:chExt cx="4256485" cy="3559930"/>
          </a:xfrm>
        </p:grpSpPr>
        <p:sp>
          <p:nvSpPr>
            <p:cNvPr id="20" name="Google Shape;293;p23">
              <a:extLst>
                <a:ext uri="{FF2B5EF4-FFF2-40B4-BE49-F238E27FC236}">
                  <a16:creationId xmlns:a16="http://schemas.microsoft.com/office/drawing/2014/main" id="{E63682E3-89E5-4994-B1EC-35F86BBD2708}"/>
                </a:ext>
              </a:extLst>
            </p:cNvPr>
            <p:cNvSpPr/>
            <p:nvPr/>
          </p:nvSpPr>
          <p:spPr>
            <a:xfrm>
              <a:off x="7659414" y="2128401"/>
              <a:ext cx="4248000" cy="3101576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95;p23">
              <a:extLst>
                <a:ext uri="{FF2B5EF4-FFF2-40B4-BE49-F238E27FC236}">
                  <a16:creationId xmlns:a16="http://schemas.microsoft.com/office/drawing/2014/main" id="{A919AD13-49D2-4085-B611-DFC7F138CF34}"/>
                </a:ext>
              </a:extLst>
            </p:cNvPr>
            <p:cNvSpPr/>
            <p:nvPr/>
          </p:nvSpPr>
          <p:spPr>
            <a:xfrm>
              <a:off x="7667899" y="1670047"/>
              <a:ext cx="4248000" cy="346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Label</a:t>
              </a:r>
              <a:r>
                <a:rPr lang="ko-KR" altLang="en-US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구성</a:t>
              </a: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BB36D5B-1FC4-4E55-82C5-D1671BEA9A65}"/>
              </a:ext>
            </a:extLst>
          </p:cNvPr>
          <p:cNvSpPr/>
          <p:nvPr/>
        </p:nvSpPr>
        <p:spPr>
          <a:xfrm>
            <a:off x="7213600" y="3429000"/>
            <a:ext cx="883920" cy="5232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4" name="Google Shape;313;p24">
            <a:extLst>
              <a:ext uri="{FF2B5EF4-FFF2-40B4-BE49-F238E27FC236}">
                <a16:creationId xmlns:a16="http://schemas.microsoft.com/office/drawing/2014/main" id="{FECA0BC7-DE2A-4783-9935-0826A5D7C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3393" y="2664439"/>
            <a:ext cx="2641941" cy="1106781"/>
          </a:xfrm>
          <a:prstGeom prst="cube">
            <a:avLst>
              <a:gd name="adj" fmla="val 3199"/>
            </a:avLst>
          </a:prstGeom>
          <a:solidFill>
            <a:srgbClr val="F2F2F2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4300" indent="0">
              <a:buNone/>
            </a:pP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F960697-A455-4710-9FB6-2E1B22E63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320" y="2751993"/>
            <a:ext cx="2274846" cy="9363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8" name="Google Shape;204;p19">
            <a:extLst>
              <a:ext uri="{FF2B5EF4-FFF2-40B4-BE49-F238E27FC236}">
                <a16:creationId xmlns:a16="http://schemas.microsoft.com/office/drawing/2014/main" id="{2C8AFBED-3E25-4FD7-9FC4-D764B6F52605}"/>
              </a:ext>
            </a:extLst>
          </p:cNvPr>
          <p:cNvSpPr/>
          <p:nvPr/>
        </p:nvSpPr>
        <p:spPr>
          <a:xfrm>
            <a:off x="1024407" y="3900554"/>
            <a:ext cx="1108800" cy="180000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txBody>
          <a:bodyPr spcFirstLastPara="1" wrap="square" lIns="33225" tIns="45700" rIns="332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14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일별 시세</a:t>
            </a:r>
            <a:endParaRPr sz="1014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313;p24">
            <a:extLst>
              <a:ext uri="{FF2B5EF4-FFF2-40B4-BE49-F238E27FC236}">
                <a16:creationId xmlns:a16="http://schemas.microsoft.com/office/drawing/2014/main" id="{A57473CD-EA1C-427B-8D59-414D293B5344}"/>
              </a:ext>
            </a:extLst>
          </p:cNvPr>
          <p:cNvSpPr/>
          <p:nvPr/>
        </p:nvSpPr>
        <p:spPr>
          <a:xfrm>
            <a:off x="1031486" y="4110070"/>
            <a:ext cx="2592367" cy="1147730"/>
          </a:xfrm>
          <a:prstGeom prst="cube">
            <a:avLst>
              <a:gd name="adj" fmla="val 3199"/>
            </a:avLst>
          </a:prstGeom>
          <a:solidFill>
            <a:srgbClr val="F2F2F2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13;p24">
            <a:extLst>
              <a:ext uri="{FF2B5EF4-FFF2-40B4-BE49-F238E27FC236}">
                <a16:creationId xmlns:a16="http://schemas.microsoft.com/office/drawing/2014/main" id="{ECF0E678-29E7-4E1C-B2F9-1F66BA419937}"/>
              </a:ext>
            </a:extLst>
          </p:cNvPr>
          <p:cNvSpPr/>
          <p:nvPr/>
        </p:nvSpPr>
        <p:spPr>
          <a:xfrm>
            <a:off x="4016745" y="3018991"/>
            <a:ext cx="2649276" cy="1559214"/>
          </a:xfrm>
          <a:prstGeom prst="cube">
            <a:avLst>
              <a:gd name="adj" fmla="val 3199"/>
            </a:avLst>
          </a:prstGeom>
          <a:solidFill>
            <a:srgbClr val="F2F2F2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18222232-2D06-4951-8CA9-DC9EFB829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797" y="3123399"/>
            <a:ext cx="2496429" cy="13623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5" name="Google Shape;204;p19">
            <a:extLst>
              <a:ext uri="{FF2B5EF4-FFF2-40B4-BE49-F238E27FC236}">
                <a16:creationId xmlns:a16="http://schemas.microsoft.com/office/drawing/2014/main" id="{586223BB-1434-43D1-AA7B-6518CCEA1705}"/>
              </a:ext>
            </a:extLst>
          </p:cNvPr>
          <p:cNvSpPr/>
          <p:nvPr/>
        </p:nvSpPr>
        <p:spPr>
          <a:xfrm>
            <a:off x="4016745" y="2818479"/>
            <a:ext cx="1108800" cy="180000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txBody>
          <a:bodyPr spcFirstLastPara="1" wrap="square" lIns="33225" tIns="45700" rIns="332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14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일별 뉴스</a:t>
            </a:r>
            <a:endParaRPr sz="1014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0BB2FFA2-AF31-4926-BF3C-E68D804E0A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320" y="4191066"/>
            <a:ext cx="2240299" cy="10238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8" name="Google Shape;204;p19">
            <a:extLst>
              <a:ext uri="{FF2B5EF4-FFF2-40B4-BE49-F238E27FC236}">
                <a16:creationId xmlns:a16="http://schemas.microsoft.com/office/drawing/2014/main" id="{2A9A96E6-659F-4D1D-8A62-61F4B9056C6B}"/>
              </a:ext>
            </a:extLst>
          </p:cNvPr>
          <p:cNvSpPr/>
          <p:nvPr/>
        </p:nvSpPr>
        <p:spPr>
          <a:xfrm>
            <a:off x="1013393" y="2442758"/>
            <a:ext cx="1108800" cy="180000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txBody>
          <a:bodyPr spcFirstLastPara="1" wrap="square" lIns="33225" tIns="45700" rIns="332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14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주식 추이</a:t>
            </a:r>
            <a:endParaRPr sz="1014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313;p24">
            <a:extLst>
              <a:ext uri="{FF2B5EF4-FFF2-40B4-BE49-F238E27FC236}">
                <a16:creationId xmlns:a16="http://schemas.microsoft.com/office/drawing/2014/main" id="{93021170-CEE2-41BB-8055-23C5A163819C}"/>
              </a:ext>
            </a:extLst>
          </p:cNvPr>
          <p:cNvSpPr/>
          <p:nvPr/>
        </p:nvSpPr>
        <p:spPr>
          <a:xfrm>
            <a:off x="8493282" y="3332481"/>
            <a:ext cx="2626591" cy="1666240"/>
          </a:xfrm>
          <a:prstGeom prst="cube">
            <a:avLst>
              <a:gd name="adj" fmla="val 3199"/>
            </a:avLst>
          </a:prstGeom>
          <a:solidFill>
            <a:srgbClr val="F2F2F2"/>
          </a:solidFill>
          <a:ln w="12700" cap="flat" cmpd="sng">
            <a:solidFill>
              <a:srgbClr val="75707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9" name="Google Shape;306;p23">
            <a:extLst>
              <a:ext uri="{FF2B5EF4-FFF2-40B4-BE49-F238E27FC236}">
                <a16:creationId xmlns:a16="http://schemas.microsoft.com/office/drawing/2014/main" id="{0385A25F-14FE-4BFA-BF67-003A1DE189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6054907"/>
              </p:ext>
            </p:extLst>
          </p:nvPr>
        </p:nvGraphicFramePr>
        <p:xfrm>
          <a:off x="8546412" y="3535746"/>
          <a:ext cx="2410628" cy="1120140"/>
        </p:xfrm>
        <a:graphic>
          <a:graphicData uri="http://schemas.openxmlformats.org/drawingml/2006/table">
            <a:tbl>
              <a:tblPr>
                <a:noFill/>
                <a:tableStyleId>{D7539D65-8F4B-48D0-8B4B-A69A68F1939B}</a:tableStyleId>
              </a:tblPr>
              <a:tblGrid>
                <a:gridCol w="5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96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9623">
                  <a:extLst>
                    <a:ext uri="{9D8B030D-6E8A-4147-A177-3AD203B41FA5}">
                      <a16:colId xmlns:a16="http://schemas.microsoft.com/office/drawing/2014/main" val="1642806972"/>
                    </a:ext>
                  </a:extLst>
                </a:gridCol>
                <a:gridCol w="527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971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 cap="none">
                          <a:solidFill>
                            <a:srgbClr val="26262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일</a:t>
                      </a:r>
                      <a:endParaRPr sz="900" u="none" strike="noStrike" cap="none">
                        <a:solidFill>
                          <a:srgbClr val="262626"/>
                        </a:solidFill>
                      </a:endParaRPr>
                    </a:p>
                  </a:txBody>
                  <a:tcPr marL="95250" marR="95250" marT="95250" marB="952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b="0" i="0" u="none" strike="noStrike" cap="none" dirty="0">
                          <a:solidFill>
                            <a:srgbClr val="262626"/>
                          </a:solidFill>
                          <a:latin typeface="Arial"/>
                          <a:cs typeface="Arial"/>
                          <a:sym typeface="Arial"/>
                        </a:rPr>
                        <a:t>뉴스  </a:t>
                      </a:r>
                      <a:r>
                        <a:rPr lang="en-US" altLang="ko-KR" sz="900" b="0" i="0" u="none" strike="noStrike" cap="none" dirty="0">
                          <a:solidFill>
                            <a:srgbClr val="262626"/>
                          </a:solidFill>
                          <a:latin typeface="Arial"/>
                          <a:cs typeface="Arial"/>
                          <a:sym typeface="Arial"/>
                        </a:rPr>
                        <a:t>title</a:t>
                      </a:r>
                      <a:endParaRPr sz="900" u="none" strike="noStrike" cap="none" dirty="0">
                        <a:solidFill>
                          <a:srgbClr val="262626"/>
                        </a:solidFill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900" u="none" strike="noStrike" cap="none" dirty="0">
                          <a:solidFill>
                            <a:srgbClr val="262626"/>
                          </a:solidFill>
                        </a:rPr>
                        <a:t>변동률</a:t>
                      </a:r>
                      <a:endParaRPr sz="900" u="none" strike="noStrike" cap="none" dirty="0">
                        <a:solidFill>
                          <a:srgbClr val="262626"/>
                        </a:solidFill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262626"/>
                          </a:solidFill>
                          <a:latin typeface="Arial"/>
                          <a:cs typeface="Arial"/>
                          <a:sym typeface="Arial"/>
                        </a:rPr>
                        <a:t>Label </a:t>
                      </a:r>
                      <a:endParaRPr sz="900" u="none" strike="noStrike" cap="none" dirty="0">
                        <a:solidFill>
                          <a:srgbClr val="262626"/>
                        </a:solidFill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i="0" u="none" strike="noStrike" cap="none" dirty="0">
                          <a:solidFill>
                            <a:srgbClr val="26262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</a:t>
                      </a:r>
                      <a:r>
                        <a:rPr lang="ko-KR" sz="900" b="0" i="0" u="none" strike="noStrike" cap="none" dirty="0">
                          <a:solidFill>
                            <a:srgbClr val="26262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altLang="ko-KR" sz="900" b="0" i="0" u="none" strike="noStrike" cap="none" dirty="0">
                          <a:solidFill>
                            <a:srgbClr val="26262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</a:t>
                      </a:r>
                      <a:r>
                        <a:rPr lang="ko-KR" sz="900" b="0" i="0" u="none" strike="noStrike" cap="none" dirty="0">
                          <a:solidFill>
                            <a:srgbClr val="26262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altLang="ko-KR" sz="900" b="0" i="0" u="none" strike="noStrike" cap="none" dirty="0">
                          <a:solidFill>
                            <a:srgbClr val="26262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900" u="none" strike="noStrike" cap="none" dirty="0">
                        <a:solidFill>
                          <a:srgbClr val="262626"/>
                        </a:solidFill>
                      </a:endParaRPr>
                    </a:p>
                  </a:txBody>
                  <a:tcPr marL="95250" marR="95250" marT="95250" marB="952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b="0" i="0" u="none" strike="noStrike" cap="none" dirty="0">
                          <a:solidFill>
                            <a:srgbClr val="262626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...</a:t>
                      </a:r>
                      <a:endParaRPr sz="900" u="none" strike="noStrike" cap="none" dirty="0">
                        <a:solidFill>
                          <a:srgbClr val="262626"/>
                        </a:solidFill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u="none" strike="noStrike" cap="none" dirty="0">
                          <a:solidFill>
                            <a:srgbClr val="262626"/>
                          </a:solidFill>
                        </a:rPr>
                        <a:t>+x</a:t>
                      </a:r>
                      <a:endParaRPr sz="900" u="none" strike="noStrike" cap="none" dirty="0">
                        <a:solidFill>
                          <a:srgbClr val="262626"/>
                        </a:solidFill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b="0" i="0" u="none" strike="noStrike" cap="none" dirty="0">
                          <a:solidFill>
                            <a:srgbClr val="262626"/>
                          </a:solidFill>
                          <a:latin typeface="Arial"/>
                          <a:cs typeface="Arial"/>
                          <a:sym typeface="Arial"/>
                        </a:rPr>
                        <a:t>1</a:t>
                      </a:r>
                      <a:endParaRPr sz="900" u="none" strike="noStrike" cap="none" dirty="0">
                        <a:solidFill>
                          <a:srgbClr val="262626"/>
                        </a:solidFill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67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u="none" strike="noStrike" cap="none" dirty="0">
                          <a:solidFill>
                            <a:srgbClr val="262626"/>
                          </a:solidFill>
                        </a:rPr>
                        <a:t>19</a:t>
                      </a:r>
                      <a:r>
                        <a:rPr lang="ko-KR" sz="900" u="none" strike="noStrike" cap="none" dirty="0">
                          <a:solidFill>
                            <a:srgbClr val="262626"/>
                          </a:solidFill>
                        </a:rPr>
                        <a:t>/</a:t>
                      </a:r>
                      <a:r>
                        <a:rPr lang="en-US" altLang="ko-KR" sz="900" u="none" strike="noStrike" cap="none" dirty="0">
                          <a:solidFill>
                            <a:srgbClr val="262626"/>
                          </a:solidFill>
                        </a:rPr>
                        <a:t>8</a:t>
                      </a:r>
                      <a:r>
                        <a:rPr lang="ko-KR" sz="900" u="none" strike="noStrike" cap="none" dirty="0">
                          <a:solidFill>
                            <a:srgbClr val="262626"/>
                          </a:solidFill>
                        </a:rPr>
                        <a:t>/</a:t>
                      </a:r>
                      <a:r>
                        <a:rPr lang="en-US" altLang="ko-KR" sz="900" u="none" strike="noStrike" cap="none" dirty="0">
                          <a:solidFill>
                            <a:srgbClr val="262626"/>
                          </a:solidFill>
                        </a:rPr>
                        <a:t>6</a:t>
                      </a:r>
                      <a:endParaRPr sz="900" u="none" strike="noStrike" cap="none" dirty="0">
                        <a:solidFill>
                          <a:srgbClr val="262626"/>
                        </a:solidFill>
                      </a:endParaRPr>
                    </a:p>
                  </a:txBody>
                  <a:tcPr marL="95250" marR="95250" marT="95250" marB="952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900" u="none" strike="noStrike" cap="none" dirty="0">
                          <a:solidFill>
                            <a:srgbClr val="262626"/>
                          </a:solidFill>
                        </a:rPr>
                        <a:t>…</a:t>
                      </a:r>
                      <a:endParaRPr sz="900" u="none" strike="noStrike" cap="none" dirty="0">
                        <a:solidFill>
                          <a:srgbClr val="262626"/>
                        </a:solidFill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u="none" strike="noStrike" cap="none" dirty="0">
                          <a:solidFill>
                            <a:srgbClr val="262626"/>
                          </a:solidFill>
                        </a:rPr>
                        <a:t>-x</a:t>
                      </a:r>
                      <a:endParaRPr sz="900" u="none" strike="noStrike" cap="none" dirty="0">
                        <a:solidFill>
                          <a:srgbClr val="262626"/>
                        </a:solidFill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900" u="none" strike="noStrike" cap="none" dirty="0">
                          <a:solidFill>
                            <a:srgbClr val="262626"/>
                          </a:solidFill>
                        </a:rPr>
                        <a:t>-1</a:t>
                      </a:r>
                      <a:endParaRPr sz="900" u="none" strike="noStrike" cap="none" dirty="0">
                        <a:solidFill>
                          <a:srgbClr val="262626"/>
                        </a:solidFill>
                      </a:endParaRPr>
                    </a:p>
                  </a:txBody>
                  <a:tcPr marL="95250" marR="95250" marT="95250" marB="95250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A2A151FA-4AAD-47BB-B5AC-A2372E127812}"/>
              </a:ext>
            </a:extLst>
          </p:cNvPr>
          <p:cNvSpPr txBox="1"/>
          <p:nvPr/>
        </p:nvSpPr>
        <p:spPr>
          <a:xfrm>
            <a:off x="8538461" y="2532758"/>
            <a:ext cx="2686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● 전일 종가 대비 금일 종가 증가 </a:t>
            </a:r>
            <a:r>
              <a:rPr lang="en-US" altLang="ko-KR" sz="1200" dirty="0"/>
              <a:t>: 1</a:t>
            </a:r>
          </a:p>
          <a:p>
            <a:r>
              <a:rPr lang="ko-KR" altLang="en-US" sz="1200" dirty="0"/>
              <a:t>● 전일 종가 대비 금일 종가 감소 </a:t>
            </a:r>
            <a:r>
              <a:rPr lang="en-US" altLang="ko-KR" sz="1200" dirty="0"/>
              <a:t>: -1</a:t>
            </a:r>
          </a:p>
          <a:p>
            <a:endParaRPr lang="ko-KR" altLang="en-US" sz="1200" dirty="0"/>
          </a:p>
        </p:txBody>
      </p:sp>
      <p:sp>
        <p:nvSpPr>
          <p:cNvPr id="27" name="Google Shape;118;p15">
            <a:extLst>
              <a:ext uri="{FF2B5EF4-FFF2-40B4-BE49-F238E27FC236}">
                <a16:creationId xmlns:a16="http://schemas.microsoft.com/office/drawing/2014/main" id="{8B58ECB1-1AE3-4C9E-B648-7314DA411D13}"/>
              </a:ext>
            </a:extLst>
          </p:cNvPr>
          <p:cNvSpPr/>
          <p:nvPr/>
        </p:nvSpPr>
        <p:spPr>
          <a:xfrm flipH="1">
            <a:off x="0" y="417443"/>
            <a:ext cx="159026" cy="675861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9912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1100"/>
            </a:pPr>
            <a:r>
              <a:rPr lang="ko-KR" altLang="en-US" dirty="0">
                <a:solidFill>
                  <a:srgbClr val="F2F2F2"/>
                </a:solidFill>
              </a:rPr>
              <a:t>해결방안 </a:t>
            </a:r>
            <a:r>
              <a:rPr lang="en-US" altLang="ko-KR" sz="5400" dirty="0">
                <a:solidFill>
                  <a:srgbClr val="F2F2F2"/>
                </a:solidFill>
              </a:rPr>
              <a:t>2. </a:t>
            </a:r>
            <a:r>
              <a:rPr lang="ko-KR" altLang="en-US" dirty="0">
                <a:solidFill>
                  <a:srgbClr val="F2F2F2"/>
                </a:solidFill>
              </a:rPr>
              <a:t>영문 기사 감성분석</a:t>
            </a:r>
            <a:endParaRPr dirty="0"/>
          </a:p>
        </p:txBody>
      </p:sp>
      <p:sp>
        <p:nvSpPr>
          <p:cNvPr id="366" name="Google Shape;366;p28"/>
          <p:cNvSpPr/>
          <p:nvPr/>
        </p:nvSpPr>
        <p:spPr>
          <a:xfrm>
            <a:off x="838200" y="2284627"/>
            <a:ext cx="5074920" cy="3791053"/>
          </a:xfrm>
          <a:prstGeom prst="rect">
            <a:avLst/>
          </a:prstGeom>
          <a:solidFill>
            <a:srgbClr val="FFF2CC">
              <a:alpha val="949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E45068-B008-450C-970E-5B1C2E134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37" y="2437032"/>
            <a:ext cx="4765723" cy="3483704"/>
          </a:xfrm>
          <a:prstGeom prst="rect">
            <a:avLst/>
          </a:prstGeom>
        </p:spPr>
      </p:pic>
      <p:sp>
        <p:nvSpPr>
          <p:cNvPr id="13" name="Google Shape;366;p28">
            <a:extLst>
              <a:ext uri="{FF2B5EF4-FFF2-40B4-BE49-F238E27FC236}">
                <a16:creationId xmlns:a16="http://schemas.microsoft.com/office/drawing/2014/main" id="{DF5DF989-744E-40ED-B282-0122B5D1C13E}"/>
              </a:ext>
            </a:extLst>
          </p:cNvPr>
          <p:cNvSpPr/>
          <p:nvPr/>
        </p:nvSpPr>
        <p:spPr>
          <a:xfrm>
            <a:off x="6095999" y="2284626"/>
            <a:ext cx="5387974" cy="3791053"/>
          </a:xfrm>
          <a:prstGeom prst="rect">
            <a:avLst/>
          </a:prstGeom>
          <a:solidFill>
            <a:srgbClr val="FFF2CC">
              <a:alpha val="949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275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8720" y="2437031"/>
            <a:ext cx="5085080" cy="348370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95;p23">
            <a:extLst>
              <a:ext uri="{FF2B5EF4-FFF2-40B4-BE49-F238E27FC236}">
                <a16:creationId xmlns:a16="http://schemas.microsoft.com/office/drawing/2014/main" id="{AA810C4C-2406-47CB-A816-A27A4012D62A}"/>
              </a:ext>
            </a:extLst>
          </p:cNvPr>
          <p:cNvSpPr/>
          <p:nvPr/>
        </p:nvSpPr>
        <p:spPr>
          <a:xfrm>
            <a:off x="838200" y="1843230"/>
            <a:ext cx="5074920" cy="3563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News title Crawling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95;p23">
            <a:extLst>
              <a:ext uri="{FF2B5EF4-FFF2-40B4-BE49-F238E27FC236}">
                <a16:creationId xmlns:a16="http://schemas.microsoft.com/office/drawing/2014/main" id="{DCB31302-B49B-452D-A2AA-18F547C6B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9" y="1852054"/>
            <a:ext cx="5387974" cy="3563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14300" indent="0" algn="ctr">
              <a:buNone/>
            </a:pPr>
            <a:r>
              <a:rPr lang="en-US" altLang="ko-KR" sz="1800" dirty="0">
                <a:solidFill>
                  <a:schemeClr val="bg1"/>
                </a:solidFill>
              </a:rPr>
              <a:t>BERT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8" name="Google Shape;301;p23">
            <a:extLst>
              <a:ext uri="{FF2B5EF4-FFF2-40B4-BE49-F238E27FC236}">
                <a16:creationId xmlns:a16="http://schemas.microsoft.com/office/drawing/2014/main" id="{64FC5010-432F-471C-96B8-C4C47AD9650F}"/>
              </a:ext>
            </a:extLst>
          </p:cNvPr>
          <p:cNvSpPr/>
          <p:nvPr/>
        </p:nvSpPr>
        <p:spPr>
          <a:xfrm>
            <a:off x="838200" y="1434225"/>
            <a:ext cx="1238261" cy="324000"/>
          </a:xfrm>
          <a:prstGeom prst="snip1Rect">
            <a:avLst>
              <a:gd name="adj" fmla="val 41181"/>
            </a:avLst>
          </a:prstGeom>
          <a:solidFill>
            <a:srgbClr val="C55A1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42025" anchor="ctr" anchorCtr="0">
            <a:noAutofit/>
          </a:bodyPr>
          <a:lstStyle/>
          <a:p>
            <a:pPr marL="144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bg1"/>
                </a:solidFill>
              </a:rPr>
              <a:t>분석 기술 </a:t>
            </a:r>
            <a:endParaRPr b="1" dirty="0">
              <a:solidFill>
                <a:schemeClr val="bg1"/>
              </a:solidFill>
            </a:endParaRPr>
          </a:p>
        </p:txBody>
      </p:sp>
      <p:cxnSp>
        <p:nvCxnSpPr>
          <p:cNvPr id="19" name="Google Shape;302;p23">
            <a:extLst>
              <a:ext uri="{FF2B5EF4-FFF2-40B4-BE49-F238E27FC236}">
                <a16:creationId xmlns:a16="http://schemas.microsoft.com/office/drawing/2014/main" id="{E368014E-842E-4983-927D-6B825B44F1DE}"/>
              </a:ext>
            </a:extLst>
          </p:cNvPr>
          <p:cNvCxnSpPr>
            <a:cxnSpLocks/>
          </p:cNvCxnSpPr>
          <p:nvPr/>
        </p:nvCxnSpPr>
        <p:spPr>
          <a:xfrm flipV="1">
            <a:off x="838200" y="1758225"/>
            <a:ext cx="10515600" cy="2455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" name="Google Shape;118;p15">
            <a:extLst>
              <a:ext uri="{FF2B5EF4-FFF2-40B4-BE49-F238E27FC236}">
                <a16:creationId xmlns:a16="http://schemas.microsoft.com/office/drawing/2014/main" id="{296262DB-3F73-44E3-B989-3304E2853C1F}"/>
              </a:ext>
            </a:extLst>
          </p:cNvPr>
          <p:cNvSpPr/>
          <p:nvPr/>
        </p:nvSpPr>
        <p:spPr>
          <a:xfrm flipH="1">
            <a:off x="0" y="417443"/>
            <a:ext cx="159026" cy="675861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2" name="Google Shape;372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bg1"/>
                </a:solidFill>
              </a:rPr>
              <a:t>Frontend </a:t>
            </a:r>
            <a:r>
              <a:rPr lang="ko-KR" altLang="en-US" dirty="0">
                <a:solidFill>
                  <a:schemeClr val="bg1"/>
                </a:solidFill>
              </a:rPr>
              <a:t>구현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Google Shape;301;p23">
            <a:extLst>
              <a:ext uri="{FF2B5EF4-FFF2-40B4-BE49-F238E27FC236}">
                <a16:creationId xmlns:a16="http://schemas.microsoft.com/office/drawing/2014/main" id="{6966BC8F-C4C3-4A72-8544-3A35AA8DCE48}"/>
              </a:ext>
            </a:extLst>
          </p:cNvPr>
          <p:cNvSpPr/>
          <p:nvPr/>
        </p:nvSpPr>
        <p:spPr>
          <a:xfrm>
            <a:off x="838200" y="1434225"/>
            <a:ext cx="1238261" cy="324000"/>
          </a:xfrm>
          <a:prstGeom prst="snip1Rect">
            <a:avLst>
              <a:gd name="adj" fmla="val 41181"/>
            </a:avLst>
          </a:prstGeom>
          <a:solidFill>
            <a:srgbClr val="C55A11"/>
          </a:soli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42025" anchor="ctr" anchorCtr="0">
            <a:noAutofit/>
          </a:bodyPr>
          <a:lstStyle/>
          <a:p>
            <a:pPr marL="144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bg1"/>
                </a:solidFill>
              </a:rPr>
              <a:t>화면 구성</a:t>
            </a:r>
            <a:endParaRPr b="1" dirty="0">
              <a:solidFill>
                <a:schemeClr val="bg1"/>
              </a:solidFill>
            </a:endParaRPr>
          </a:p>
        </p:txBody>
      </p:sp>
      <p:cxnSp>
        <p:nvCxnSpPr>
          <p:cNvPr id="5" name="Google Shape;302;p23">
            <a:extLst>
              <a:ext uri="{FF2B5EF4-FFF2-40B4-BE49-F238E27FC236}">
                <a16:creationId xmlns:a16="http://schemas.microsoft.com/office/drawing/2014/main" id="{26421AFD-59EF-424F-AA8E-36EBDBCC4242}"/>
              </a:ext>
            </a:extLst>
          </p:cNvPr>
          <p:cNvCxnSpPr>
            <a:cxnSpLocks/>
          </p:cNvCxnSpPr>
          <p:nvPr/>
        </p:nvCxnSpPr>
        <p:spPr>
          <a:xfrm flipV="1">
            <a:off x="838200" y="1758225"/>
            <a:ext cx="10515600" cy="2455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8938F90-C8C3-4E15-8269-96DABA19B0C7}"/>
              </a:ext>
            </a:extLst>
          </p:cNvPr>
          <p:cNvGrpSpPr/>
          <p:nvPr/>
        </p:nvGrpSpPr>
        <p:grpSpPr>
          <a:xfrm>
            <a:off x="938516" y="1850177"/>
            <a:ext cx="3389644" cy="3586416"/>
            <a:chOff x="7659413" y="1670047"/>
            <a:chExt cx="4256486" cy="3559930"/>
          </a:xfrm>
        </p:grpSpPr>
        <p:sp>
          <p:nvSpPr>
            <p:cNvPr id="14" name="Google Shape;293;p23">
              <a:extLst>
                <a:ext uri="{FF2B5EF4-FFF2-40B4-BE49-F238E27FC236}">
                  <a16:creationId xmlns:a16="http://schemas.microsoft.com/office/drawing/2014/main" id="{C43B12D1-FF8A-427F-AEB0-E04F63B1701E}"/>
                </a:ext>
              </a:extLst>
            </p:cNvPr>
            <p:cNvSpPr/>
            <p:nvPr/>
          </p:nvSpPr>
          <p:spPr>
            <a:xfrm>
              <a:off x="7659413" y="2128401"/>
              <a:ext cx="4248000" cy="3101576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295;p23">
              <a:extLst>
                <a:ext uri="{FF2B5EF4-FFF2-40B4-BE49-F238E27FC236}">
                  <a16:creationId xmlns:a16="http://schemas.microsoft.com/office/drawing/2014/main" id="{4C2004D3-7647-424A-A376-E1EEE46B1F65}"/>
                </a:ext>
              </a:extLst>
            </p:cNvPr>
            <p:cNvSpPr/>
            <p:nvPr/>
          </p:nvSpPr>
          <p:spPr>
            <a:xfrm>
              <a:off x="7667899" y="1670047"/>
              <a:ext cx="4248000" cy="346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메인</a:t>
              </a: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2610F9C-92A6-4C77-8D78-F6D17AC58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19" y="2457038"/>
            <a:ext cx="3290781" cy="282616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B8199E-E2D2-467A-899D-03EF69B1CEB1}"/>
              </a:ext>
            </a:extLst>
          </p:cNvPr>
          <p:cNvGrpSpPr/>
          <p:nvPr/>
        </p:nvGrpSpPr>
        <p:grpSpPr>
          <a:xfrm>
            <a:off x="4389946" y="1870497"/>
            <a:ext cx="3389644" cy="3566096"/>
            <a:chOff x="7659413" y="1670047"/>
            <a:chExt cx="4256486" cy="3559930"/>
          </a:xfrm>
        </p:grpSpPr>
        <p:sp>
          <p:nvSpPr>
            <p:cNvPr id="25" name="Google Shape;293;p23">
              <a:extLst>
                <a:ext uri="{FF2B5EF4-FFF2-40B4-BE49-F238E27FC236}">
                  <a16:creationId xmlns:a16="http://schemas.microsoft.com/office/drawing/2014/main" id="{A7DC6C27-EF55-425A-A697-B94AFA9D7EED}"/>
                </a:ext>
              </a:extLst>
            </p:cNvPr>
            <p:cNvSpPr/>
            <p:nvPr/>
          </p:nvSpPr>
          <p:spPr>
            <a:xfrm>
              <a:off x="7659413" y="2128401"/>
              <a:ext cx="4248000" cy="3101576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95;p23">
              <a:extLst>
                <a:ext uri="{FF2B5EF4-FFF2-40B4-BE49-F238E27FC236}">
                  <a16:creationId xmlns:a16="http://schemas.microsoft.com/office/drawing/2014/main" id="{DD51E4F3-7095-4F6B-B975-A0B038AF40B0}"/>
                </a:ext>
              </a:extLst>
            </p:cNvPr>
            <p:cNvSpPr/>
            <p:nvPr/>
          </p:nvSpPr>
          <p:spPr>
            <a:xfrm>
              <a:off x="7667899" y="1670047"/>
              <a:ext cx="4248000" cy="346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종목 선택</a:t>
              </a: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1761790-E473-4CED-9531-1F443FE7D3D7}"/>
              </a:ext>
            </a:extLst>
          </p:cNvPr>
          <p:cNvGrpSpPr/>
          <p:nvPr/>
        </p:nvGrpSpPr>
        <p:grpSpPr>
          <a:xfrm>
            <a:off x="7853680" y="1850177"/>
            <a:ext cx="3389644" cy="3586416"/>
            <a:chOff x="7659413" y="1670047"/>
            <a:chExt cx="4256486" cy="3559930"/>
          </a:xfrm>
        </p:grpSpPr>
        <p:sp>
          <p:nvSpPr>
            <p:cNvPr id="28" name="Google Shape;293;p23">
              <a:extLst>
                <a:ext uri="{FF2B5EF4-FFF2-40B4-BE49-F238E27FC236}">
                  <a16:creationId xmlns:a16="http://schemas.microsoft.com/office/drawing/2014/main" id="{7510D78C-8E9B-4F99-8E21-B3EF09F25F76}"/>
                </a:ext>
              </a:extLst>
            </p:cNvPr>
            <p:cNvSpPr/>
            <p:nvPr/>
          </p:nvSpPr>
          <p:spPr>
            <a:xfrm>
              <a:off x="7659413" y="2128401"/>
              <a:ext cx="4248000" cy="3101576"/>
            </a:xfrm>
            <a:prstGeom prst="rect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5;p23">
              <a:extLst>
                <a:ext uri="{FF2B5EF4-FFF2-40B4-BE49-F238E27FC236}">
                  <a16:creationId xmlns:a16="http://schemas.microsoft.com/office/drawing/2014/main" id="{84F9B592-0813-4919-BCA2-A94CD049C3DD}"/>
                </a:ext>
              </a:extLst>
            </p:cNvPr>
            <p:cNvSpPr/>
            <p:nvPr/>
          </p:nvSpPr>
          <p:spPr>
            <a:xfrm>
              <a:off x="7667899" y="1670047"/>
              <a:ext cx="4248000" cy="346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추천</a:t>
              </a: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B639399-EAB1-4152-8AD9-32E19BA30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418" y="2457038"/>
            <a:ext cx="3052700" cy="282616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11F58B-BBBC-46EC-9930-7A702CADFD93}"/>
              </a:ext>
            </a:extLst>
          </p:cNvPr>
          <p:cNvSpPr/>
          <p:nvPr/>
        </p:nvSpPr>
        <p:spPr>
          <a:xfrm>
            <a:off x="2181634" y="4394518"/>
            <a:ext cx="802208" cy="2346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06BB3EA-A051-4261-8B53-9F325B7E3FF2}"/>
              </a:ext>
            </a:extLst>
          </p:cNvPr>
          <p:cNvSpPr/>
          <p:nvPr/>
        </p:nvSpPr>
        <p:spPr>
          <a:xfrm>
            <a:off x="4762454" y="3429000"/>
            <a:ext cx="469946" cy="2438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A54D31F-FC73-48B7-89D7-41A45A826A16}"/>
              </a:ext>
            </a:extLst>
          </p:cNvPr>
          <p:cNvGrpSpPr/>
          <p:nvPr/>
        </p:nvGrpSpPr>
        <p:grpSpPr>
          <a:xfrm>
            <a:off x="7907436" y="2457038"/>
            <a:ext cx="3268776" cy="2826162"/>
            <a:chOff x="7907436" y="2457038"/>
            <a:chExt cx="3268776" cy="2826162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B6F71EF-DFFA-413E-B767-FB2A222E1A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07436" y="2457038"/>
              <a:ext cx="3268776" cy="2826162"/>
            </a:xfrm>
            <a:prstGeom prst="rect">
              <a:avLst/>
            </a:prstGeom>
          </p:spPr>
        </p:pic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364FDD7-5889-4819-BABB-A9CB5E05B10E}"/>
                </a:ext>
              </a:extLst>
            </p:cNvPr>
            <p:cNvSpPr/>
            <p:nvPr/>
          </p:nvSpPr>
          <p:spPr>
            <a:xfrm>
              <a:off x="8653150" y="2676337"/>
              <a:ext cx="1069970" cy="2294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1CED0A4F-971F-4CA8-9ABF-7BD6D4E3DEA7}"/>
              </a:ext>
            </a:extLst>
          </p:cNvPr>
          <p:cNvCxnSpPr>
            <a:cxnSpLocks/>
          </p:cNvCxnSpPr>
          <p:nvPr/>
        </p:nvCxnSpPr>
        <p:spPr>
          <a:xfrm flipV="1">
            <a:off x="3145556" y="3564534"/>
            <a:ext cx="1616898" cy="951904"/>
          </a:xfrm>
          <a:prstGeom prst="bentConnector3">
            <a:avLst>
              <a:gd name="adj1" fmla="val 50000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81353022-BF65-41B3-8EE5-46F318F537C8}"/>
              </a:ext>
            </a:extLst>
          </p:cNvPr>
          <p:cNvCxnSpPr>
            <a:stCxn id="31" idx="3"/>
          </p:cNvCxnSpPr>
          <p:nvPr/>
        </p:nvCxnSpPr>
        <p:spPr>
          <a:xfrm flipV="1">
            <a:off x="5232400" y="2794000"/>
            <a:ext cx="3420750" cy="756920"/>
          </a:xfrm>
          <a:prstGeom prst="bentConnector3">
            <a:avLst>
              <a:gd name="adj1" fmla="val 7230"/>
            </a:avLst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118;p15">
            <a:extLst>
              <a:ext uri="{FF2B5EF4-FFF2-40B4-BE49-F238E27FC236}">
                <a16:creationId xmlns:a16="http://schemas.microsoft.com/office/drawing/2014/main" id="{6FF251F0-DFD4-46D2-9358-255B09E60084}"/>
              </a:ext>
            </a:extLst>
          </p:cNvPr>
          <p:cNvSpPr/>
          <p:nvPr/>
        </p:nvSpPr>
        <p:spPr>
          <a:xfrm flipH="1">
            <a:off x="0" y="417443"/>
            <a:ext cx="159026" cy="675861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DDFD31-CD92-499F-935B-40581E3D58D2}"/>
              </a:ext>
            </a:extLst>
          </p:cNvPr>
          <p:cNvSpPr txBox="1"/>
          <p:nvPr/>
        </p:nvSpPr>
        <p:spPr>
          <a:xfrm>
            <a:off x="5126317" y="5545099"/>
            <a:ext cx="1537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altLang="ko-KR" sz="1800" dirty="0">
                <a:solidFill>
                  <a:schemeClr val="bg1"/>
                </a:solidFill>
              </a:rPr>
              <a:t>Django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altLang="ko-KR" sz="1800" dirty="0">
                <a:solidFill>
                  <a:schemeClr val="bg1"/>
                </a:solidFill>
              </a:rPr>
              <a:t>Bootstrap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</TotalTime>
  <Words>926</Words>
  <Application>Microsoft Office PowerPoint</Application>
  <PresentationFormat>와이드스크린</PresentationFormat>
  <Paragraphs>314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Wingdings</vt:lpstr>
      <vt:lpstr>Calibri</vt:lpstr>
      <vt:lpstr>Helvetica Neue Light</vt:lpstr>
      <vt:lpstr>나눔고딕</vt:lpstr>
      <vt:lpstr>Arial</vt:lpstr>
      <vt:lpstr>Office 테마</vt:lpstr>
      <vt:lpstr>Stock Trading Agent</vt:lpstr>
      <vt:lpstr>목차</vt:lpstr>
      <vt:lpstr>주식투자 강화학습</vt:lpstr>
      <vt:lpstr>주식투자-CJ제일제당 학습 결과</vt:lpstr>
      <vt:lpstr>프로젝트 문제점</vt:lpstr>
      <vt:lpstr>CJ제일제당 감성분석</vt:lpstr>
      <vt:lpstr>해결방안 1.주가 변동에 따른 감성분석 </vt:lpstr>
      <vt:lpstr>해결방안 2. 영문 기사 감성분석</vt:lpstr>
      <vt:lpstr>Frontend 구현</vt:lpstr>
      <vt:lpstr>Backend 구현</vt:lpstr>
      <vt:lpstr>프로젝트 스케쥴(Time line, 일정 계획)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Trading Agent</dc:title>
  <dc:creator>admin</dc:creator>
  <cp:lastModifiedBy>김민수</cp:lastModifiedBy>
  <cp:revision>148</cp:revision>
  <dcterms:modified xsi:type="dcterms:W3CDTF">2020-11-06T05:03:44Z</dcterms:modified>
</cp:coreProperties>
</file>